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5"/>
  </p:notesMasterIdLst>
  <p:sldIdLst>
    <p:sldId id="256" r:id="rId2"/>
    <p:sldId id="271" r:id="rId3"/>
    <p:sldId id="257" r:id="rId4"/>
    <p:sldId id="258" r:id="rId5"/>
    <p:sldId id="261" r:id="rId6"/>
    <p:sldId id="259" r:id="rId7"/>
    <p:sldId id="262" r:id="rId8"/>
    <p:sldId id="260" r:id="rId9"/>
    <p:sldId id="277" r:id="rId10"/>
    <p:sldId id="266" r:id="rId11"/>
    <p:sldId id="263" r:id="rId12"/>
    <p:sldId id="264" r:id="rId13"/>
    <p:sldId id="281" r:id="rId14"/>
    <p:sldId id="280" r:id="rId15"/>
    <p:sldId id="278" r:id="rId16"/>
    <p:sldId id="279" r:id="rId17"/>
    <p:sldId id="267" r:id="rId18"/>
    <p:sldId id="268" r:id="rId19"/>
    <p:sldId id="274" r:id="rId20"/>
    <p:sldId id="275" r:id="rId21"/>
    <p:sldId id="276" r:id="rId22"/>
    <p:sldId id="269" r:id="rId23"/>
    <p:sldId id="270"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69" autoAdjust="0"/>
    <p:restoredTop sz="60556" autoAdjust="0"/>
  </p:normalViewPr>
  <p:slideViewPr>
    <p:cSldViewPr snapToGrid="0" snapToObjects="1">
      <p:cViewPr varScale="1">
        <p:scale>
          <a:sx n="51" d="100"/>
          <a:sy n="51" d="100"/>
        </p:scale>
        <p:origin x="2525" y="53"/>
      </p:cViewPr>
      <p:guideLst>
        <p:guide orient="horz" pos="2160"/>
        <p:guide pos="2880"/>
      </p:guideLst>
    </p:cSldViewPr>
  </p:slideViewPr>
  <p:notesTextViewPr>
    <p:cViewPr>
      <p:scale>
        <a:sx n="100" d="100"/>
        <a:sy n="10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C2E483-7CDC-41AE-B6C4-AE8A6C633A23}" type="datetimeFigureOut">
              <a:rPr lang="en-IL" smtClean="0"/>
              <a:t>06/11/2024</a:t>
            </a:fld>
            <a:endParaRPr lang="en-IL"/>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3F98E3-C715-477E-B155-C535F1342002}" type="slidenum">
              <a:rPr lang="en-IL" smtClean="0"/>
              <a:t>‹#›</a:t>
            </a:fld>
            <a:endParaRPr lang="en-IL"/>
          </a:p>
        </p:txBody>
      </p:sp>
    </p:spTree>
    <p:extLst>
      <p:ext uri="{BB962C8B-B14F-4D97-AF65-F5344CB8AC3E}">
        <p14:creationId xmlns:p14="http://schemas.microsoft.com/office/powerpoint/2010/main" val="2362244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733F98E3-C715-477E-B155-C535F1342002}" type="slidenum">
              <a:rPr lang="en-IL" smtClean="0"/>
              <a:t>1</a:t>
            </a:fld>
            <a:endParaRPr lang="en-IL"/>
          </a:p>
        </p:txBody>
      </p:sp>
    </p:spTree>
    <p:extLst>
      <p:ext uri="{BB962C8B-B14F-4D97-AF65-F5344CB8AC3E}">
        <p14:creationId xmlns:p14="http://schemas.microsoft.com/office/powerpoint/2010/main" val="99016571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endParaRPr lang="en-IL" dirty="0"/>
          </a:p>
        </p:txBody>
      </p:sp>
      <p:sp>
        <p:nvSpPr>
          <p:cNvPr id="4" name="Slide Number Placeholder 3"/>
          <p:cNvSpPr>
            <a:spLocks noGrp="1"/>
          </p:cNvSpPr>
          <p:nvPr>
            <p:ph type="sldNum" sz="quarter" idx="5"/>
          </p:nvPr>
        </p:nvSpPr>
        <p:spPr/>
        <p:txBody>
          <a:bodyPr/>
          <a:lstStyle/>
          <a:p>
            <a:fld id="{733F98E3-C715-477E-B155-C535F1342002}" type="slidenum">
              <a:rPr lang="en-IL" smtClean="0"/>
              <a:t>12</a:t>
            </a:fld>
            <a:endParaRPr lang="en-IL"/>
          </a:p>
        </p:txBody>
      </p:sp>
    </p:spTree>
    <p:extLst>
      <p:ext uri="{BB962C8B-B14F-4D97-AF65-F5344CB8AC3E}">
        <p14:creationId xmlns:p14="http://schemas.microsoft.com/office/powerpoint/2010/main" val="4913074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sz="2800" dirty="0"/>
              <a:t>ניהול יעיל של תנועה בצמתים עירוניים הוא מרכיב קריטי בעיר חכמה מודרנית.</a:t>
            </a:r>
          </a:p>
          <a:p>
            <a:pPr algn="r" rtl="1"/>
            <a:r>
              <a:rPr lang="he-IL" sz="2800" dirty="0"/>
              <a:t> מזעור זמני ההמתנה הממוצעים ואורכי התורים של כלי הרכב בצמתים מהווה אתגר משמעותי בתחבורה היומיומית.</a:t>
            </a:r>
          </a:p>
          <a:p>
            <a:pPr algn="r" rtl="1"/>
            <a:r>
              <a:rPr lang="he-IL" sz="2800" dirty="0"/>
              <a:t> הנושא חשוב משום שמזעור זמני ההמתנה משפר את איכות החיים הכללית, מצמצם זיהום אוויר, וחוסך בדלק או בחשמל, מה שמפחית את התלות ברכב הפרטי.</a:t>
            </a:r>
          </a:p>
          <a:p>
            <a:pPr algn="r" rtl="1"/>
            <a:endParaRPr lang="he-IL" sz="2800" dirty="0"/>
          </a:p>
          <a:p>
            <a:pPr algn="r" rtl="1"/>
            <a:r>
              <a:rPr lang="he-IL" sz="2800" dirty="0"/>
              <a:t>במדינה החלו ליישם רמזורים בעלי יכולת למידה (ירושלים פוסט),</a:t>
            </a:r>
          </a:p>
          <a:p>
            <a:pPr algn="r" rtl="1"/>
            <a:r>
              <a:rPr lang="he-IL" sz="2800" dirty="0"/>
              <a:t> אך המערכות עדיין נמצאות בשלבים ראשוניים. באזורים בהם רמזורים חכמים עדיין לא יושמו,</a:t>
            </a:r>
          </a:p>
          <a:p>
            <a:pPr algn="r" rtl="1"/>
            <a:r>
              <a:rPr lang="he-IL" sz="2800" dirty="0"/>
              <a:t> מערכות הרמזורים פועלות לפי זמני מעבר קבועים שנקבעו על סמך נתוני היסטוריה, או באמצעות חיישנים המזהים רכבים ומפעילים את הרמזור בהתאם.</a:t>
            </a:r>
          </a:p>
          <a:p>
            <a:pPr algn="r" rtl="1"/>
            <a:r>
              <a:rPr lang="he-IL" sz="2800" dirty="0"/>
              <a:t>המטרה: ליישם מערכת רמזורים מותאמת "</a:t>
            </a:r>
            <a:r>
              <a:rPr lang="en-US" sz="2800" dirty="0"/>
              <a:t>ADAPTIVE</a:t>
            </a:r>
            <a:r>
              <a:rPr lang="he-IL" sz="2800" dirty="0"/>
              <a:t>".</a:t>
            </a:r>
          </a:p>
        </p:txBody>
      </p:sp>
      <p:sp>
        <p:nvSpPr>
          <p:cNvPr id="4" name="Slide Number Placeholder 3"/>
          <p:cNvSpPr>
            <a:spLocks noGrp="1"/>
          </p:cNvSpPr>
          <p:nvPr>
            <p:ph type="sldNum" sz="quarter" idx="5"/>
          </p:nvPr>
        </p:nvSpPr>
        <p:spPr/>
        <p:txBody>
          <a:bodyPr/>
          <a:lstStyle/>
          <a:p>
            <a:fld id="{733F98E3-C715-477E-B155-C535F1342002}" type="slidenum">
              <a:rPr lang="en-IL" smtClean="0"/>
              <a:t>3</a:t>
            </a:fld>
            <a:endParaRPr lang="en-IL"/>
          </a:p>
        </p:txBody>
      </p:sp>
    </p:spTree>
    <p:extLst>
      <p:ext uri="{BB962C8B-B14F-4D97-AF65-F5344CB8AC3E}">
        <p14:creationId xmlns:p14="http://schemas.microsoft.com/office/powerpoint/2010/main" val="3071819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האתגרים שאנו שואפים לפתור הם: מזעור זמני ההמתנה של כמה שיותר אנשים ככל האפשר, ומתן עדיפות לתחבורה ציבורית.</a:t>
            </a:r>
          </a:p>
          <a:p>
            <a:pPr algn="r" rtl="1"/>
            <a:r>
              <a:rPr lang="he-IL" dirty="0"/>
              <a:t>המטרה היא לחסוך זמן עבור מספר רב יותר של אנשים, בהשוואה לרכב פרטי המשרת נהג יחיד. </a:t>
            </a:r>
          </a:p>
          <a:p>
            <a:pPr algn="r" rtl="1"/>
            <a:r>
              <a:rPr lang="he-IL" dirty="0"/>
              <a:t>בכך, ניתן גם לעודד יותר אנשים להשתמש בתחבורה ציבורית, מה שתורם למטרות שהוזכרו בשקופית הקודמת.</a:t>
            </a:r>
          </a:p>
          <a:p>
            <a:pPr algn="r" rtl="1"/>
            <a:r>
              <a:rPr lang="he-IL" dirty="0"/>
              <a:t>הדבר מוביל אותנו לחיפוש פתרון דינמי, כלומר כזה שיש לו יכולת ללמוד, לשנות עדיפויות, ולהתאים את זמני המעבר בהתאם לתנאי התנועה המשתנים, תוך תגובה בזמן אמת למגוון מצבים.</a:t>
            </a:r>
          </a:p>
          <a:p>
            <a:pPr algn="r" rtl="1"/>
            <a:r>
              <a:rPr lang="he-IL" dirty="0"/>
              <a:t>לשם כך פנינו לשימוש במערכות לומדות. ובפרט בלימוד מחוזקים </a:t>
            </a:r>
          </a:p>
        </p:txBody>
      </p:sp>
      <p:sp>
        <p:nvSpPr>
          <p:cNvPr id="4" name="Slide Number Placeholder 3"/>
          <p:cNvSpPr>
            <a:spLocks noGrp="1"/>
          </p:cNvSpPr>
          <p:nvPr>
            <p:ph type="sldNum" sz="quarter" idx="5"/>
          </p:nvPr>
        </p:nvSpPr>
        <p:spPr/>
        <p:txBody>
          <a:bodyPr/>
          <a:lstStyle/>
          <a:p>
            <a:fld id="{733F98E3-C715-477E-B155-C535F1342002}" type="slidenum">
              <a:rPr lang="en-IL" smtClean="0"/>
              <a:t>4</a:t>
            </a:fld>
            <a:endParaRPr lang="en-IL"/>
          </a:p>
        </p:txBody>
      </p:sp>
    </p:spTree>
    <p:extLst>
      <p:ext uri="{BB962C8B-B14F-4D97-AF65-F5344CB8AC3E}">
        <p14:creationId xmlns:p14="http://schemas.microsoft.com/office/powerpoint/2010/main" val="3417502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חקרנו מספר אפשרויות:</a:t>
            </a:r>
          </a:p>
          <a:p>
            <a:pPr algn="r" rtl="1"/>
            <a:r>
              <a:rPr lang="he-IL" b="1" dirty="0"/>
              <a:t>אלגוריתם </a:t>
            </a:r>
            <a:r>
              <a:rPr lang="en-US" b="1" dirty="0"/>
              <a:t>Max Pressure</a:t>
            </a:r>
            <a:r>
              <a:rPr lang="en-US" dirty="0"/>
              <a:t>: </a:t>
            </a:r>
            <a:r>
              <a:rPr lang="he-IL" dirty="0"/>
              <a:t> אלגוריתם זה מחשב את ההפרש בין העומס הנכנס לכל נתיב לעומת העומס היוצא, כדי לקבוע איזה נתיב זקוק לעדיפות. הוא דינמי בכך שהוא מחשב כל העת את העומס בהתבסס על המצב הנוכחי. עם זאת, האלגוריתם מתוכנן כך שיימנע רעב של נתיבים אחרים, כלומר עובר על כל הנתיבים בכל סבב ומתחשב רק בעומס בנתיבים שעדיין לא נפתחו בסבב הנוכחי. הבעיה היא שהאלגוריתם לא מתחשב בהשפעות ארוכות הטווח של ההחלטות שלו, מה שעלול לגרום לבעיות בטווח הארוך.</a:t>
            </a:r>
          </a:p>
          <a:p>
            <a:pPr algn="r" rtl="1"/>
            <a:endParaRPr lang="he-IL" dirty="0"/>
          </a:p>
          <a:p>
            <a:pPr algn="r" rtl="1"/>
            <a:r>
              <a:rPr lang="he-IL" b="1" dirty="0"/>
              <a:t>אלגוריתמי  </a:t>
            </a:r>
            <a:r>
              <a:rPr lang="en-US" b="1" dirty="0"/>
              <a:t>Actor-Critic</a:t>
            </a:r>
            <a:r>
              <a:rPr lang="en-US" dirty="0"/>
              <a:t>: </a:t>
            </a:r>
            <a:r>
              <a:rPr lang="he-IL" dirty="0"/>
              <a:t>שיטה בלמידה מחיזוקים שמורכבת מ-"</a:t>
            </a:r>
            <a:r>
              <a:rPr lang="en-US" dirty="0"/>
              <a:t>Actor" (</a:t>
            </a:r>
            <a:r>
              <a:rPr lang="he-IL" dirty="0"/>
              <a:t>שחקן) שמבצע פעולות ו-"</a:t>
            </a:r>
            <a:r>
              <a:rPr lang="en-US" dirty="0"/>
              <a:t>Critic" (</a:t>
            </a:r>
            <a:r>
              <a:rPr lang="he-IL" dirty="0"/>
              <a:t>מבקר) שמעניק תגמול על פעולות אלה. גישה זו דורשת כוח חישוב גבוה והתערבות ישירה עם הסביבה, מה שעלול להיות מסוכן ולגרום לפקקים משמעותיים.</a:t>
            </a:r>
          </a:p>
          <a:p>
            <a:pPr algn="r" rtl="1"/>
            <a:endParaRPr lang="he-IL" dirty="0"/>
          </a:p>
          <a:p>
            <a:pPr algn="r" rtl="1"/>
            <a:r>
              <a:rPr lang="he-IL" b="1" dirty="0"/>
              <a:t> </a:t>
            </a:r>
            <a:r>
              <a:rPr lang="en-US" b="1" dirty="0"/>
              <a:t>DQN (Deep Q-Network)</a:t>
            </a:r>
            <a:r>
              <a:rPr lang="en-US" dirty="0"/>
              <a:t>: </a:t>
            </a:r>
            <a:r>
              <a:rPr lang="he-IL" dirty="0"/>
              <a:t>שיטה זו, שנבחרה לפרויקט, משתמשת ברשת נוירונים עמוקה כדי לשפר מדיניות בקבלת החלטות. היא פשוטה יחסית ליישום ועובדת היטב במרחבי מצב גדולים. יתרונה הוא בכך שהיא מאפשרת למידה מנתוני עבר אמיתיים ללא צורך באינטראקציה ישירה עם הסביבה, מה שיכול להיות שימושי במיוחד אם רוצים לאמן את המודל בצומת אמיתי מבלי להשתמש בסימולציה.</a:t>
            </a:r>
          </a:p>
        </p:txBody>
      </p:sp>
      <p:sp>
        <p:nvSpPr>
          <p:cNvPr id="4" name="Slide Number Placeholder 3"/>
          <p:cNvSpPr>
            <a:spLocks noGrp="1"/>
          </p:cNvSpPr>
          <p:nvPr>
            <p:ph type="sldNum" sz="quarter" idx="5"/>
          </p:nvPr>
        </p:nvSpPr>
        <p:spPr/>
        <p:txBody>
          <a:bodyPr/>
          <a:lstStyle/>
          <a:p>
            <a:fld id="{733F98E3-C715-477E-B155-C535F1342002}" type="slidenum">
              <a:rPr lang="en-IL" smtClean="0"/>
              <a:t>5</a:t>
            </a:fld>
            <a:endParaRPr lang="en-IL"/>
          </a:p>
        </p:txBody>
      </p:sp>
    </p:spTree>
    <p:extLst>
      <p:ext uri="{BB962C8B-B14F-4D97-AF65-F5344CB8AC3E}">
        <p14:creationId xmlns:p14="http://schemas.microsoft.com/office/powerpoint/2010/main" val="3747270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b="1" dirty="0"/>
              <a:t>למידת חיזוק </a:t>
            </a:r>
            <a:r>
              <a:rPr lang="he-IL" dirty="0"/>
              <a:t>מספקת מערכת שליטה אדפטיבית ותגובה בזמן אמת שמתאימה במיוחד למצבים שבהם יש שינוי מתמיד והתנאים משתנים כל הזמן. כאשר מדובר בניהול תנועה, יש הרבה יתרונות ביישום זה</a:t>
            </a:r>
          </a:p>
          <a:p>
            <a:pPr algn="r" rtl="1"/>
            <a:endParaRPr lang="he-IL" dirty="0"/>
          </a:p>
          <a:p>
            <a:pPr algn="r" rtl="1"/>
            <a:r>
              <a:rPr lang="he-IL" dirty="0"/>
              <a:t>תנועת רכבים היא תהליך שמשתנה באופן תדיר, עם כבישים שיכולים להיות מלאים בשעות מסוימות או פנויים בשעות אחרות. </a:t>
            </a:r>
            <a:r>
              <a:rPr lang="en-US" dirty="0"/>
              <a:t>RL</a:t>
            </a:r>
            <a:r>
              <a:rPr lang="he-IL" dirty="0"/>
              <a:t> מסוגלת להבין ולהתאים את עצמה בזמן אמת לשינויים האלה</a:t>
            </a:r>
            <a:endParaRPr lang="en-US" dirty="0"/>
          </a:p>
          <a:p>
            <a:pPr algn="r" rtl="1"/>
            <a:endParaRPr lang="en-US" dirty="0"/>
          </a:p>
          <a:p>
            <a:pPr algn="r" rtl="1"/>
            <a:r>
              <a:rPr lang="he-IL" dirty="0"/>
              <a:t>עם הזמן הוא מתכנס לפתרון אופטימלי  </a:t>
            </a:r>
          </a:p>
          <a:p>
            <a:pPr algn="r" rtl="1"/>
            <a:endParaRPr lang="he-IL" dirty="0"/>
          </a:p>
          <a:p>
            <a:pPr algn="r" rtl="1"/>
            <a:r>
              <a:rPr lang="he-IL" dirty="0"/>
              <a:t>קל למימוש ונותן אפשרות להעדפות מתקנות כגון אוטובוסים מול רכב פרטי</a:t>
            </a:r>
          </a:p>
          <a:p>
            <a:pPr algn="r" rtl="1"/>
            <a:endParaRPr lang="he-IL" dirty="0"/>
          </a:p>
          <a:p>
            <a:pPr algn="r" rtl="1"/>
            <a:endParaRPr lang="en-IL" dirty="0"/>
          </a:p>
        </p:txBody>
      </p:sp>
      <p:sp>
        <p:nvSpPr>
          <p:cNvPr id="4" name="Slide Number Placeholder 3"/>
          <p:cNvSpPr>
            <a:spLocks noGrp="1"/>
          </p:cNvSpPr>
          <p:nvPr>
            <p:ph type="sldNum" sz="quarter" idx="5"/>
          </p:nvPr>
        </p:nvSpPr>
        <p:spPr/>
        <p:txBody>
          <a:bodyPr/>
          <a:lstStyle/>
          <a:p>
            <a:fld id="{733F98E3-C715-477E-B155-C535F1342002}" type="slidenum">
              <a:rPr lang="en-IL" smtClean="0"/>
              <a:t>6</a:t>
            </a:fld>
            <a:endParaRPr lang="en-IL"/>
          </a:p>
        </p:txBody>
      </p:sp>
    </p:spTree>
    <p:extLst>
      <p:ext uri="{BB962C8B-B14F-4D97-AF65-F5344CB8AC3E}">
        <p14:creationId xmlns:p14="http://schemas.microsoft.com/office/powerpoint/2010/main" val="399645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sz="1800" kern="0" dirty="0">
                <a:effectLst/>
                <a:ea typeface="Calibri" panose="020F0502020204030204" pitchFamily="34" charset="0"/>
                <a:cs typeface="Arial" panose="020B0604020202020204" pitchFamily="34" charset="0"/>
              </a:rPr>
              <a:t>תהליך החלטה </a:t>
            </a:r>
            <a:r>
              <a:rPr lang="he-IL" sz="1800" kern="0" dirty="0" err="1">
                <a:effectLst/>
                <a:ea typeface="Calibri" panose="020F0502020204030204" pitchFamily="34" charset="0"/>
                <a:cs typeface="Arial" panose="020B0604020202020204" pitchFamily="34" charset="0"/>
              </a:rPr>
              <a:t>מרקובי</a:t>
            </a:r>
            <a:r>
              <a:rPr lang="en-US" sz="1800" kern="0" dirty="0">
                <a:effectLst/>
                <a:latin typeface="Arial" panose="020B0604020202020204" pitchFamily="34" charset="0"/>
                <a:ea typeface="Calibri" panose="020F0502020204030204" pitchFamily="34" charset="0"/>
              </a:rPr>
              <a:t> (MDP) </a:t>
            </a:r>
            <a:r>
              <a:rPr lang="he-IL" sz="1800" kern="0" dirty="0">
                <a:effectLst/>
                <a:ea typeface="Calibri" panose="020F0502020204030204" pitchFamily="34" charset="0"/>
                <a:cs typeface="Arial" panose="020B0604020202020204" pitchFamily="34" charset="0"/>
              </a:rPr>
              <a:t>הוא שיטה מתמטית למידול בעיות החלטה דינמיות, שבהן התוצאה של כל פעולה אינה ודאית ותלויה במצב הנוכחי ובפעולה שנבחרת.</a:t>
            </a:r>
          </a:p>
          <a:p>
            <a:pPr algn="r" rtl="1"/>
            <a:r>
              <a:rPr lang="he-IL" sz="1800" kern="0" dirty="0">
                <a:effectLst/>
                <a:ea typeface="Calibri" panose="020F0502020204030204" pitchFamily="34" charset="0"/>
                <a:cs typeface="Arial" panose="020B0604020202020204" pitchFamily="34" charset="0"/>
              </a:rPr>
              <a:t>הם משמשים לתיאור מצבים בהם יש לקבל החלטות עוקבות לאורך זמן, </a:t>
            </a:r>
          </a:p>
          <a:p>
            <a:pPr algn="r" rtl="1"/>
            <a:r>
              <a:rPr lang="he-IL" sz="1800" kern="0" dirty="0">
                <a:effectLst/>
                <a:ea typeface="Calibri" panose="020F0502020204030204" pitchFamily="34" charset="0"/>
                <a:cs typeface="Arial" panose="020B0604020202020204" pitchFamily="34" charset="0"/>
              </a:rPr>
              <a:t>התהליך מורכב מכמה רכיבים : מצב פעולה תגמול "</a:t>
            </a:r>
            <a:r>
              <a:rPr lang="he-IL" sz="1800" kern="0" dirty="0" err="1">
                <a:effectLst/>
                <a:ea typeface="Calibri" panose="020F0502020204030204" pitchFamily="34" charset="0"/>
                <a:cs typeface="Arial" panose="020B0604020202020204" pitchFamily="34" charset="0"/>
              </a:rPr>
              <a:t>גאמא</a:t>
            </a:r>
            <a:r>
              <a:rPr lang="he-IL" sz="1800" kern="0" dirty="0">
                <a:effectLst/>
                <a:ea typeface="Calibri" panose="020F0502020204030204" pitchFamily="34" charset="0"/>
                <a:cs typeface="Arial" panose="020B0604020202020204" pitchFamily="34" charset="0"/>
              </a:rPr>
              <a:t>"</a:t>
            </a:r>
          </a:p>
          <a:p>
            <a:pPr algn="r" rtl="1"/>
            <a:r>
              <a:rPr lang="he-IL" sz="1800" kern="0" dirty="0">
                <a:effectLst/>
                <a:ea typeface="Calibri" panose="020F0502020204030204" pitchFamily="34" charset="0"/>
                <a:cs typeface="Arial" panose="020B0604020202020204" pitchFamily="34" charset="0"/>
              </a:rPr>
              <a:t>-</a:t>
            </a:r>
            <a:r>
              <a:rPr lang="he-IL" sz="2800" dirty="0" err="1"/>
              <a:t>הגאמא</a:t>
            </a:r>
            <a:r>
              <a:rPr lang="he-IL" sz="2800" dirty="0"/>
              <a:t> קובע כמה חשובים העתיד וההטבות הצפויות בו עבור הסוכן כאשר הוא מקבל החלטות בהווה.</a:t>
            </a:r>
            <a:r>
              <a:rPr lang="he-IL" sz="1800" kern="0" dirty="0">
                <a:effectLst/>
                <a:ea typeface="Calibri" panose="020F0502020204030204" pitchFamily="34" charset="0"/>
                <a:cs typeface="Arial" panose="020B0604020202020204" pitchFamily="34" charset="0"/>
              </a:rPr>
              <a:t> במקרה שלנו מאוד חשוב (קרוב ל-1)</a:t>
            </a:r>
          </a:p>
          <a:p>
            <a:pPr algn="r" rtl="1"/>
            <a:r>
              <a:rPr lang="he-IL" sz="1800" kern="0" dirty="0">
                <a:effectLst/>
                <a:ea typeface="Calibri" panose="020F0502020204030204" pitchFamily="34" charset="0"/>
                <a:cs typeface="Arial" panose="020B0604020202020204" pitchFamily="34" charset="0"/>
              </a:rPr>
              <a:t>נסביר את הפרמטרים בשקופית  ואת </a:t>
            </a:r>
            <a:r>
              <a:rPr lang="en-US" sz="1800" kern="0" dirty="0">
                <a:effectLst/>
                <a:ea typeface="Calibri" panose="020F0502020204030204" pitchFamily="34" charset="0"/>
                <a:cs typeface="Arial" panose="020B0604020202020204" pitchFamily="34" charset="0"/>
              </a:rPr>
              <a:t>TTT</a:t>
            </a:r>
            <a:endParaRPr lang="en-IL" dirty="0"/>
          </a:p>
        </p:txBody>
      </p:sp>
      <p:sp>
        <p:nvSpPr>
          <p:cNvPr id="4" name="Slide Number Placeholder 3"/>
          <p:cNvSpPr>
            <a:spLocks noGrp="1"/>
          </p:cNvSpPr>
          <p:nvPr>
            <p:ph type="sldNum" sz="quarter" idx="5"/>
          </p:nvPr>
        </p:nvSpPr>
        <p:spPr/>
        <p:txBody>
          <a:bodyPr/>
          <a:lstStyle/>
          <a:p>
            <a:fld id="{733F98E3-C715-477E-B155-C535F1342002}" type="slidenum">
              <a:rPr lang="en-IL" smtClean="0"/>
              <a:t>7</a:t>
            </a:fld>
            <a:endParaRPr lang="en-IL"/>
          </a:p>
        </p:txBody>
      </p:sp>
    </p:spTree>
    <p:extLst>
      <p:ext uri="{BB962C8B-B14F-4D97-AF65-F5344CB8AC3E}">
        <p14:creationId xmlns:p14="http://schemas.microsoft.com/office/powerpoint/2010/main" val="1262967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מכניסים מצב משקופית קודמת לרשת שלנו ומקבלים </a:t>
            </a:r>
            <a:r>
              <a:rPr lang="en-US" dirty="0"/>
              <a:t>Q</a:t>
            </a:r>
            <a:r>
              <a:rPr lang="he-IL" dirty="0"/>
              <a:t> לפי כל הפעולות האפשריות </a:t>
            </a:r>
            <a:endParaRPr lang="en-IL" dirty="0"/>
          </a:p>
        </p:txBody>
      </p:sp>
      <p:sp>
        <p:nvSpPr>
          <p:cNvPr id="4" name="Slide Number Placeholder 3"/>
          <p:cNvSpPr>
            <a:spLocks noGrp="1"/>
          </p:cNvSpPr>
          <p:nvPr>
            <p:ph type="sldNum" sz="quarter" idx="5"/>
          </p:nvPr>
        </p:nvSpPr>
        <p:spPr/>
        <p:txBody>
          <a:bodyPr/>
          <a:lstStyle/>
          <a:p>
            <a:fld id="{733F98E3-C715-477E-B155-C535F1342002}" type="slidenum">
              <a:rPr lang="en-IL" smtClean="0"/>
              <a:t>8</a:t>
            </a:fld>
            <a:endParaRPr lang="en-IL"/>
          </a:p>
        </p:txBody>
      </p:sp>
    </p:spTree>
    <p:extLst>
      <p:ext uri="{BB962C8B-B14F-4D97-AF65-F5344CB8AC3E}">
        <p14:creationId xmlns:p14="http://schemas.microsoft.com/office/powerpoint/2010/main" val="12360043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Notes Placeholder 2"/>
              <p:cNvSpPr>
                <a:spLocks noGrp="1"/>
              </p:cNvSpPr>
              <p:nvPr>
                <p:ph type="body" idx="1"/>
              </p:nvPr>
            </p:nvSpPr>
            <p:spPr/>
            <p:txBody>
              <a:bodyPr/>
              <a:lstStyle/>
              <a:p>
                <a:pPr algn="r" rtl="1">
                  <a:lnSpc>
                    <a:spcPct val="107000"/>
                  </a:lnSpc>
                  <a:spcAft>
                    <a:spcPts val="800"/>
                  </a:spcAft>
                </a:pPr>
                <a:r>
                  <a:rPr lang="he-IL" sz="1800" kern="0" dirty="0">
                    <a:effectLst/>
                    <a:latin typeface="Calibri" panose="020F0502020204030204" pitchFamily="34" charset="0"/>
                    <a:ea typeface="Calibri" panose="020F0502020204030204" pitchFamily="34" charset="0"/>
                    <a:cs typeface="Arial" panose="020B0604020202020204" pitchFamily="34" charset="0"/>
                  </a:rPr>
                  <a:t>שיטה ידועה לבצע את החלוקה היא </a:t>
                </a:r>
                <a14:m>
                  <m:oMath xmlns:m="http://schemas.openxmlformats.org/officeDocument/2006/math">
                    <m:r>
                      <a:rPr lang="en-IL" sz="1800" i="1" kern="0">
                        <a:effectLst/>
                        <a:latin typeface="Cambria Math" panose="02040503050406030204" pitchFamily="18" charset="0"/>
                        <a:ea typeface="Calibri" panose="020F0502020204030204" pitchFamily="34" charset="0"/>
                        <a:cs typeface="Arial" panose="020B0604020202020204" pitchFamily="34" charset="0"/>
                      </a:rPr>
                      <m:t>𝜖</m:t>
                    </m:r>
                    <m:r>
                      <a:rPr lang="en-IL" sz="1800" i="1" kern="0">
                        <a:effectLst/>
                        <a:latin typeface="Cambria Math" panose="02040503050406030204" pitchFamily="18" charset="0"/>
                        <a:ea typeface="Calibri" panose="020F0502020204030204" pitchFamily="34" charset="0"/>
                        <a:cs typeface="Arial" panose="020B0604020202020204" pitchFamily="34" charset="0"/>
                      </a:rPr>
                      <m:t>−</m:t>
                    </m:r>
                    <m:r>
                      <a:rPr lang="en-IL" sz="1800" i="1" kern="0">
                        <a:effectLst/>
                        <a:latin typeface="Cambria Math" panose="02040503050406030204" pitchFamily="18" charset="0"/>
                        <a:ea typeface="Calibri" panose="020F0502020204030204" pitchFamily="34" charset="0"/>
                        <a:cs typeface="Arial" panose="020B0604020202020204" pitchFamily="34" charset="0"/>
                      </a:rPr>
                      <m:t>𝑒𝑥𝑝𝑙𝑜𝑟𝑎𝑡𝑖𝑜𝑛</m:t>
                    </m:r>
                  </m:oMath>
                </a14:m>
                <a:r>
                  <a:rPr lang="he-IL" sz="1800" kern="0" dirty="0">
                    <a:effectLst/>
                    <a:latin typeface="Calibri" panose="020F0502020204030204" pitchFamily="34" charset="0"/>
                    <a:ea typeface="Times New Roman" panose="02020603050405020304" pitchFamily="18" charset="0"/>
                    <a:cs typeface="Arial" panose="020B0604020202020204" pitchFamily="34" charset="0"/>
                  </a:rPr>
                  <a:t>: בכל צעד נבחר את הפעולה שממקסמת את </a:t>
                </a:r>
                <a:r>
                  <a:rPr lang="he-IL" sz="1800" kern="0" dirty="0" err="1">
                    <a:effectLst/>
                    <a:latin typeface="Calibri" panose="020F0502020204030204" pitchFamily="34" charset="0"/>
                    <a:ea typeface="Times New Roman" panose="02020603050405020304" pitchFamily="18" charset="0"/>
                    <a:cs typeface="Arial" panose="020B0604020202020204" pitchFamily="34" charset="0"/>
                  </a:rPr>
                  <a:t>הפונקצייה</a:t>
                </a:r>
                <a:r>
                  <a:rPr lang="he-IL" sz="1800" kern="0" dirty="0">
                    <a:effectLst/>
                    <a:latin typeface="Calibri" panose="020F0502020204030204" pitchFamily="34" charset="0"/>
                    <a:ea typeface="Times New Roman" panose="02020603050405020304" pitchFamily="18" charset="0"/>
                    <a:cs typeface="Arial" panose="020B0604020202020204" pitchFamily="34" charset="0"/>
                  </a:rPr>
                  <a:t> </a:t>
                </a:r>
                <a:r>
                  <a:rPr lang="en-IL" sz="1800" kern="0" dirty="0">
                    <a:effectLst/>
                    <a:latin typeface="Arial" panose="020B0604020202020204" pitchFamily="34" charset="0"/>
                    <a:ea typeface="Times New Roman" panose="02020603050405020304" pitchFamily="18" charset="0"/>
                    <a:cs typeface="Arial" panose="020B0604020202020204" pitchFamily="34" charset="0"/>
                  </a:rPr>
                  <a:t>Q </a:t>
                </a:r>
                <a:r>
                  <a:rPr lang="he-IL" sz="1800" kern="0" dirty="0">
                    <a:effectLst/>
                    <a:latin typeface="Calibri" panose="020F0502020204030204" pitchFamily="34" charset="0"/>
                    <a:ea typeface="Times New Roman" panose="02020603050405020304" pitchFamily="18" charset="0"/>
                    <a:cs typeface="Arial" panose="020B0604020202020204" pitchFamily="34" charset="0"/>
                  </a:rPr>
                  <a:t>(פעולה אופטימלית) בהסתברות </a:t>
                </a:r>
                <a14:m>
                  <m:oMath xmlns:m="http://schemas.openxmlformats.org/officeDocument/2006/math">
                    <m:r>
                      <a:rPr lang="en-IL" sz="1800" i="1" kern="0">
                        <a:effectLst/>
                        <a:latin typeface="Cambria Math" panose="02040503050406030204" pitchFamily="18" charset="0"/>
                        <a:ea typeface="Times New Roman" panose="02020603050405020304" pitchFamily="18" charset="0"/>
                        <a:cs typeface="Arial" panose="020B0604020202020204" pitchFamily="34" charset="0"/>
                      </a:rPr>
                      <m:t>1</m:t>
                    </m:r>
                    <m:r>
                      <a:rPr lang="en-IL" sz="1800" i="1" kern="0">
                        <a:effectLst/>
                        <a:latin typeface="Cambria Math" panose="02040503050406030204" pitchFamily="18" charset="0"/>
                        <a:ea typeface="Times New Roman" panose="02020603050405020304" pitchFamily="18" charset="0"/>
                        <a:cs typeface="Arial" panose="020B0604020202020204" pitchFamily="34" charset="0"/>
                      </a:rPr>
                      <m:t>−</m:t>
                    </m:r>
                    <m:r>
                      <a:rPr lang="en-IL" sz="1800" i="1" kern="0">
                        <a:effectLst/>
                        <a:latin typeface="Cambria Math" panose="02040503050406030204" pitchFamily="18" charset="0"/>
                        <a:ea typeface="Times New Roman" panose="02020603050405020304" pitchFamily="18" charset="0"/>
                        <a:cs typeface="Arial" panose="020B0604020202020204" pitchFamily="34" charset="0"/>
                      </a:rPr>
                      <m:t>𝜖</m:t>
                    </m:r>
                  </m:oMath>
                </a14:m>
                <a:r>
                  <a:rPr lang="he-IL" sz="1800" kern="0" dirty="0">
                    <a:effectLst/>
                    <a:latin typeface="Calibri" panose="020F0502020204030204" pitchFamily="34" charset="0"/>
                    <a:ea typeface="Times New Roman" panose="02020603050405020304" pitchFamily="18" charset="0"/>
                    <a:cs typeface="Arial" panose="020B0604020202020204" pitchFamily="34" charset="0"/>
                  </a:rPr>
                  <a:t>, ונבחר פעולה אקראית אחרת בהסתברות </a:t>
                </a:r>
                <a14:m>
                  <m:oMath xmlns:m="http://schemas.openxmlformats.org/officeDocument/2006/math">
                    <m:r>
                      <a:rPr lang="en-IL" sz="1800" i="1" kern="0">
                        <a:effectLst/>
                        <a:latin typeface="Cambria Math" panose="02040503050406030204" pitchFamily="18" charset="0"/>
                        <a:ea typeface="Times New Roman" panose="02020603050405020304" pitchFamily="18" charset="0"/>
                        <a:cs typeface="Arial" panose="020B0604020202020204" pitchFamily="34" charset="0"/>
                      </a:rPr>
                      <m:t>𝜖</m:t>
                    </m:r>
                  </m:oMath>
                </a14:m>
                <a:r>
                  <a:rPr lang="he-IL" sz="1800" kern="0" dirty="0">
                    <a:effectLst/>
                    <a:latin typeface="Calibri" panose="020F0502020204030204" pitchFamily="34" charset="0"/>
                    <a:ea typeface="Times New Roman" panose="02020603050405020304" pitchFamily="18" charset="0"/>
                    <a:cs typeface="Arial" panose="020B0604020202020204" pitchFamily="34" charset="0"/>
                  </a:rPr>
                  <a:t>.</a:t>
                </a:r>
                <a:br>
                  <a:rPr lang="he-IL" sz="1800" kern="0" dirty="0">
                    <a:effectLst/>
                    <a:latin typeface="Calibri" panose="020F0502020204030204" pitchFamily="34" charset="0"/>
                    <a:ea typeface="Times New Roman" panose="02020603050405020304" pitchFamily="18" charset="0"/>
                    <a:cs typeface="Arial" panose="020B0604020202020204" pitchFamily="34" charset="0"/>
                  </a:rPr>
                </a:br>
                <a:r>
                  <a:rPr lang="he-IL" sz="1800" kern="0" dirty="0">
                    <a:effectLst/>
                    <a:latin typeface="Calibri" panose="020F0502020204030204" pitchFamily="34" charset="0"/>
                    <a:ea typeface="Times New Roman" panose="02020603050405020304" pitchFamily="18" charset="0"/>
                    <a:cs typeface="Arial" panose="020B0604020202020204" pitchFamily="34" charset="0"/>
                  </a:rPr>
                  <a:t>נתחיל מערך </a:t>
                </a:r>
                <a14:m>
                  <m:oMath xmlns:m="http://schemas.openxmlformats.org/officeDocument/2006/math">
                    <m:r>
                      <a:rPr lang="en-IL" sz="1800" i="1" kern="0">
                        <a:effectLst/>
                        <a:latin typeface="Cambria Math" panose="02040503050406030204" pitchFamily="18" charset="0"/>
                        <a:ea typeface="Times New Roman" panose="02020603050405020304" pitchFamily="18" charset="0"/>
                        <a:cs typeface="Arial" panose="020B0604020202020204" pitchFamily="34" charset="0"/>
                      </a:rPr>
                      <m:t>𝜖</m:t>
                    </m:r>
                  </m:oMath>
                </a14:m>
                <a:r>
                  <a:rPr lang="he-IL" sz="1800" kern="0" dirty="0">
                    <a:effectLst/>
                    <a:latin typeface="Calibri" panose="020F0502020204030204" pitchFamily="34" charset="0"/>
                    <a:ea typeface="Times New Roman" panose="02020603050405020304" pitchFamily="18" charset="0"/>
                    <a:cs typeface="Arial" panose="020B0604020202020204" pitchFamily="34" charset="0"/>
                  </a:rPr>
                  <a:t> גדול ונקטין אותו בכל צעד. זה מבטיח שהמערכת תתחיל להתמקד ב- </a:t>
                </a:r>
                <a:r>
                  <a:rPr lang="en-IL" sz="1800" kern="0" dirty="0">
                    <a:effectLst/>
                    <a:latin typeface="Arial" panose="020B0604020202020204" pitchFamily="34" charset="0"/>
                    <a:ea typeface="Calibri" panose="020F0502020204030204" pitchFamily="34" charset="0"/>
                    <a:cs typeface="Arial" panose="020B0604020202020204" pitchFamily="34" charset="0"/>
                  </a:rPr>
                  <a:t>exploration</a:t>
                </a:r>
                <a:r>
                  <a:rPr lang="he-IL" sz="1800" kern="0" dirty="0">
                    <a:effectLst/>
                    <a:latin typeface="Calibri" panose="020F0502020204030204" pitchFamily="34" charset="0"/>
                    <a:ea typeface="Calibri" panose="020F0502020204030204" pitchFamily="34" charset="0"/>
                    <a:cs typeface="Arial" panose="020B0604020202020204" pitchFamily="34" charset="0"/>
                  </a:rPr>
                  <a:t> והופכת עם הזמן להסתמך יותר על </a:t>
                </a:r>
                <a:r>
                  <a:rPr lang="he-IL" sz="1800" kern="0" dirty="0" err="1">
                    <a:effectLst/>
                    <a:latin typeface="Calibri" panose="020F0502020204030204" pitchFamily="34" charset="0"/>
                    <a:ea typeface="Calibri" panose="020F0502020204030204" pitchFamily="34" charset="0"/>
                    <a:cs typeface="Arial" panose="020B0604020202020204" pitchFamily="34" charset="0"/>
                  </a:rPr>
                  <a:t>הפונקצייה</a:t>
                </a:r>
                <a:r>
                  <a:rPr lang="he-IL" sz="1800" kern="0" dirty="0">
                    <a:effectLst/>
                    <a:latin typeface="Calibri" panose="020F0502020204030204" pitchFamily="34" charset="0"/>
                    <a:ea typeface="Calibri" panose="020F0502020204030204" pitchFamily="34" charset="0"/>
                    <a:cs typeface="Arial" panose="020B0604020202020204" pitchFamily="34" charset="0"/>
                  </a:rPr>
                  <a:t> </a:t>
                </a:r>
                <a:r>
                  <a:rPr lang="en-IL" sz="1800" kern="0" dirty="0">
                    <a:effectLst/>
                    <a:latin typeface="Arial" panose="020B0604020202020204" pitchFamily="34" charset="0"/>
                    <a:ea typeface="Calibri" panose="020F0502020204030204" pitchFamily="34" charset="0"/>
                    <a:cs typeface="Arial" panose="020B0604020202020204" pitchFamily="34" charset="0"/>
                  </a:rPr>
                  <a:t>Q</a:t>
                </a:r>
                <a:r>
                  <a:rPr lang="he-IL" sz="1800" kern="0" dirty="0">
                    <a:effectLst/>
                    <a:latin typeface="Calibri" panose="020F0502020204030204" pitchFamily="34" charset="0"/>
                    <a:ea typeface="Calibri" panose="020F0502020204030204" pitchFamily="34" charset="0"/>
                    <a:cs typeface="Arial" panose="020B0604020202020204" pitchFamily="34" charset="0"/>
                  </a:rPr>
                  <a:t> הנלמדת ולהתמקד יותר ב- </a:t>
                </a:r>
                <a:r>
                  <a:rPr lang="en-IL" sz="1800" kern="0" dirty="0">
                    <a:effectLst/>
                    <a:latin typeface="Arial" panose="020B0604020202020204" pitchFamily="34" charset="0"/>
                    <a:ea typeface="Calibri" panose="020F0502020204030204" pitchFamily="34" charset="0"/>
                    <a:cs typeface="Arial" panose="020B0604020202020204" pitchFamily="34" charset="0"/>
                  </a:rPr>
                  <a:t>exploitation</a:t>
                </a:r>
                <a:r>
                  <a:rPr lang="he-IL" sz="1800" kern="0" dirty="0">
                    <a:effectLst/>
                    <a:latin typeface="Calibri" panose="020F0502020204030204" pitchFamily="34" charset="0"/>
                    <a:ea typeface="Calibri" panose="020F0502020204030204" pitchFamily="34" charset="0"/>
                    <a:cs typeface="Arial" panose="020B0604020202020204" pitchFamily="34" charset="0"/>
                  </a:rPr>
                  <a:t>.</a:t>
                </a:r>
                <a:endParaRPr lang="en-IL" sz="1800" kern="100" dirty="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he-IL" sz="1800" kern="0" dirty="0">
                    <a:effectLst/>
                    <a:latin typeface="Calibri" panose="020F0502020204030204" pitchFamily="34" charset="0"/>
                    <a:ea typeface="Calibri" panose="020F0502020204030204" pitchFamily="34" charset="0"/>
                    <a:cs typeface="Calibri" panose="020F0502020204030204" pitchFamily="34" charset="0"/>
                  </a:rPr>
                  <a:t> </a:t>
                </a:r>
                <a:endParaRPr lang="en-IL" sz="1800" kern="100" dirty="0">
                  <a:effectLst/>
                  <a:latin typeface="Calibri" panose="020F0502020204030204" pitchFamily="34" charset="0"/>
                  <a:ea typeface="Calibri" panose="020F0502020204030204" pitchFamily="34" charset="0"/>
                  <a:cs typeface="Arial" panose="020B0604020202020204" pitchFamily="34" charset="0"/>
                </a:endParaRPr>
              </a:p>
              <a:p>
                <a:pPr algn="r" rtl="1"/>
                <a:endParaRPr lang="en-IL" dirty="0"/>
              </a:p>
            </p:txBody>
          </p:sp>
        </mc:Choice>
        <mc:Fallback>
          <p:sp>
            <p:nvSpPr>
              <p:cNvPr id="3" name="Notes Placeholder 2"/>
              <p:cNvSpPr>
                <a:spLocks noGrp="1"/>
              </p:cNvSpPr>
              <p:nvPr>
                <p:ph type="body" idx="1"/>
              </p:nvPr>
            </p:nvSpPr>
            <p:spPr/>
            <p:txBody>
              <a:bodyPr/>
              <a:lstStyle/>
              <a:p>
                <a:pPr algn="r" rtl="1">
                  <a:lnSpc>
                    <a:spcPct val="107000"/>
                  </a:lnSpc>
                  <a:spcAft>
                    <a:spcPts val="800"/>
                  </a:spcAft>
                </a:pPr>
                <a:r>
                  <a:rPr lang="he-IL" sz="1800" kern="0" dirty="0">
                    <a:effectLst/>
                    <a:latin typeface="Calibri" panose="020F0502020204030204" pitchFamily="34" charset="0"/>
                    <a:ea typeface="Calibri" panose="020F0502020204030204" pitchFamily="34" charset="0"/>
                    <a:cs typeface="Arial" panose="020B0604020202020204" pitchFamily="34" charset="0"/>
                  </a:rPr>
                  <a:t>שיטה ידועה לבצע את החלוקה היא </a:t>
                </a:r>
                <a:r>
                  <a:rPr lang="en-IL" sz="1800" i="0" kern="0">
                    <a:effectLst/>
                    <a:latin typeface="Cambria Math" panose="02040503050406030204" pitchFamily="18" charset="0"/>
                    <a:ea typeface="Calibri" panose="020F0502020204030204" pitchFamily="34" charset="0"/>
                    <a:cs typeface="Arial" panose="020B0604020202020204" pitchFamily="34" charset="0"/>
                  </a:rPr>
                  <a:t>𝜖−𝑒𝑥𝑝𝑙𝑜𝑟𝑎𝑡𝑖𝑜𝑛</a:t>
                </a:r>
                <a:r>
                  <a:rPr lang="he-IL" sz="1800" kern="0" dirty="0">
                    <a:effectLst/>
                    <a:latin typeface="Calibri" panose="020F0502020204030204" pitchFamily="34" charset="0"/>
                    <a:ea typeface="Times New Roman" panose="02020603050405020304" pitchFamily="18" charset="0"/>
                    <a:cs typeface="Arial" panose="020B0604020202020204" pitchFamily="34" charset="0"/>
                  </a:rPr>
                  <a:t>: בכל צעד נבחר את הפעולה שממקסמת את </a:t>
                </a:r>
                <a:r>
                  <a:rPr lang="he-IL" sz="1800" kern="0" dirty="0" err="1">
                    <a:effectLst/>
                    <a:latin typeface="Calibri" panose="020F0502020204030204" pitchFamily="34" charset="0"/>
                    <a:ea typeface="Times New Roman" panose="02020603050405020304" pitchFamily="18" charset="0"/>
                    <a:cs typeface="Arial" panose="020B0604020202020204" pitchFamily="34" charset="0"/>
                  </a:rPr>
                  <a:t>הפונקצייה</a:t>
                </a:r>
                <a:r>
                  <a:rPr lang="he-IL" sz="1800" kern="0" dirty="0">
                    <a:effectLst/>
                    <a:latin typeface="Calibri" panose="020F0502020204030204" pitchFamily="34" charset="0"/>
                    <a:ea typeface="Times New Roman" panose="02020603050405020304" pitchFamily="18" charset="0"/>
                    <a:cs typeface="Arial" panose="020B0604020202020204" pitchFamily="34" charset="0"/>
                  </a:rPr>
                  <a:t> </a:t>
                </a:r>
                <a:r>
                  <a:rPr lang="en-IL" sz="1800" kern="0" dirty="0">
                    <a:effectLst/>
                    <a:latin typeface="Arial" panose="020B0604020202020204" pitchFamily="34" charset="0"/>
                    <a:ea typeface="Times New Roman" panose="02020603050405020304" pitchFamily="18" charset="0"/>
                    <a:cs typeface="Arial" panose="020B0604020202020204" pitchFamily="34" charset="0"/>
                  </a:rPr>
                  <a:t>Q </a:t>
                </a:r>
                <a:r>
                  <a:rPr lang="he-IL" sz="1800" kern="0" dirty="0">
                    <a:effectLst/>
                    <a:latin typeface="Calibri" panose="020F0502020204030204" pitchFamily="34" charset="0"/>
                    <a:ea typeface="Times New Roman" panose="02020603050405020304" pitchFamily="18" charset="0"/>
                    <a:cs typeface="Arial" panose="020B0604020202020204" pitchFamily="34" charset="0"/>
                  </a:rPr>
                  <a:t>(פעולה אופטימלית) בהסתברות </a:t>
                </a:r>
                <a:r>
                  <a:rPr lang="en-IL" sz="1800" i="0" kern="0">
                    <a:effectLst/>
                    <a:latin typeface="Cambria Math" panose="02040503050406030204" pitchFamily="18" charset="0"/>
                    <a:ea typeface="Times New Roman" panose="02020603050405020304" pitchFamily="18" charset="0"/>
                    <a:cs typeface="Arial" panose="020B0604020202020204" pitchFamily="34" charset="0"/>
                  </a:rPr>
                  <a:t>1−𝜖</a:t>
                </a:r>
                <a:r>
                  <a:rPr lang="he-IL" sz="1800" kern="0" dirty="0">
                    <a:effectLst/>
                    <a:latin typeface="Calibri" panose="020F0502020204030204" pitchFamily="34" charset="0"/>
                    <a:ea typeface="Times New Roman" panose="02020603050405020304" pitchFamily="18" charset="0"/>
                    <a:cs typeface="Arial" panose="020B0604020202020204" pitchFamily="34" charset="0"/>
                  </a:rPr>
                  <a:t>, ונבחר פעולה אקראית אחרת בהסתברות </a:t>
                </a:r>
                <a:r>
                  <a:rPr lang="en-IL" sz="1800" i="0" kern="0">
                    <a:effectLst/>
                    <a:latin typeface="Cambria Math" panose="02040503050406030204" pitchFamily="18" charset="0"/>
                    <a:ea typeface="Times New Roman" panose="02020603050405020304" pitchFamily="18" charset="0"/>
                    <a:cs typeface="Arial" panose="020B0604020202020204" pitchFamily="34" charset="0"/>
                  </a:rPr>
                  <a:t>𝜖</a:t>
                </a:r>
                <a:r>
                  <a:rPr lang="he-IL" sz="1800" kern="0" dirty="0">
                    <a:effectLst/>
                    <a:latin typeface="Calibri" panose="020F0502020204030204" pitchFamily="34" charset="0"/>
                    <a:ea typeface="Times New Roman" panose="02020603050405020304" pitchFamily="18" charset="0"/>
                    <a:cs typeface="Arial" panose="020B0604020202020204" pitchFamily="34" charset="0"/>
                  </a:rPr>
                  <a:t>.</a:t>
                </a:r>
                <a:br>
                  <a:rPr lang="he-IL" sz="1800" kern="0" dirty="0">
                    <a:effectLst/>
                    <a:latin typeface="Calibri" panose="020F0502020204030204" pitchFamily="34" charset="0"/>
                    <a:ea typeface="Times New Roman" panose="02020603050405020304" pitchFamily="18" charset="0"/>
                    <a:cs typeface="Arial" panose="020B0604020202020204" pitchFamily="34" charset="0"/>
                  </a:rPr>
                </a:br>
                <a:r>
                  <a:rPr lang="he-IL" sz="1800" kern="0" dirty="0">
                    <a:effectLst/>
                    <a:latin typeface="Calibri" panose="020F0502020204030204" pitchFamily="34" charset="0"/>
                    <a:ea typeface="Times New Roman" panose="02020603050405020304" pitchFamily="18" charset="0"/>
                    <a:cs typeface="Arial" panose="020B0604020202020204" pitchFamily="34" charset="0"/>
                  </a:rPr>
                  <a:t>נתחיל מערך </a:t>
                </a:r>
                <a:r>
                  <a:rPr lang="en-IL" sz="1800" i="0" kern="0">
                    <a:effectLst/>
                    <a:latin typeface="Cambria Math" panose="02040503050406030204" pitchFamily="18" charset="0"/>
                    <a:ea typeface="Times New Roman" panose="02020603050405020304" pitchFamily="18" charset="0"/>
                    <a:cs typeface="Arial" panose="020B0604020202020204" pitchFamily="34" charset="0"/>
                  </a:rPr>
                  <a:t>𝜖</a:t>
                </a:r>
                <a:r>
                  <a:rPr lang="he-IL" sz="1800" kern="0" dirty="0">
                    <a:effectLst/>
                    <a:latin typeface="Calibri" panose="020F0502020204030204" pitchFamily="34" charset="0"/>
                    <a:ea typeface="Times New Roman" panose="02020603050405020304" pitchFamily="18" charset="0"/>
                    <a:cs typeface="Arial" panose="020B0604020202020204" pitchFamily="34" charset="0"/>
                  </a:rPr>
                  <a:t> גדול ונקטין אותו בכל צעד. זה מבטיח שהמערכת תתחיל להתמקד ב- </a:t>
                </a:r>
                <a:r>
                  <a:rPr lang="en-IL" sz="1800" kern="0" dirty="0">
                    <a:effectLst/>
                    <a:latin typeface="Arial" panose="020B0604020202020204" pitchFamily="34" charset="0"/>
                    <a:ea typeface="Calibri" panose="020F0502020204030204" pitchFamily="34" charset="0"/>
                    <a:cs typeface="Arial" panose="020B0604020202020204" pitchFamily="34" charset="0"/>
                  </a:rPr>
                  <a:t>exploration</a:t>
                </a:r>
                <a:r>
                  <a:rPr lang="he-IL" sz="1800" kern="0" dirty="0">
                    <a:effectLst/>
                    <a:latin typeface="Calibri" panose="020F0502020204030204" pitchFamily="34" charset="0"/>
                    <a:ea typeface="Calibri" panose="020F0502020204030204" pitchFamily="34" charset="0"/>
                    <a:cs typeface="Arial" panose="020B0604020202020204" pitchFamily="34" charset="0"/>
                  </a:rPr>
                  <a:t> והופכת עם הזמן להסתמך יותר על </a:t>
                </a:r>
                <a:r>
                  <a:rPr lang="he-IL" sz="1800" kern="0" dirty="0" err="1">
                    <a:effectLst/>
                    <a:latin typeface="Calibri" panose="020F0502020204030204" pitchFamily="34" charset="0"/>
                    <a:ea typeface="Calibri" panose="020F0502020204030204" pitchFamily="34" charset="0"/>
                    <a:cs typeface="Arial" panose="020B0604020202020204" pitchFamily="34" charset="0"/>
                  </a:rPr>
                  <a:t>הפונקצייה</a:t>
                </a:r>
                <a:r>
                  <a:rPr lang="he-IL" sz="1800" kern="0" dirty="0">
                    <a:effectLst/>
                    <a:latin typeface="Calibri" panose="020F0502020204030204" pitchFamily="34" charset="0"/>
                    <a:ea typeface="Calibri" panose="020F0502020204030204" pitchFamily="34" charset="0"/>
                    <a:cs typeface="Arial" panose="020B0604020202020204" pitchFamily="34" charset="0"/>
                  </a:rPr>
                  <a:t> </a:t>
                </a:r>
                <a:r>
                  <a:rPr lang="en-IL" sz="1800" kern="0" dirty="0">
                    <a:effectLst/>
                    <a:latin typeface="Arial" panose="020B0604020202020204" pitchFamily="34" charset="0"/>
                    <a:ea typeface="Calibri" panose="020F0502020204030204" pitchFamily="34" charset="0"/>
                    <a:cs typeface="Arial" panose="020B0604020202020204" pitchFamily="34" charset="0"/>
                  </a:rPr>
                  <a:t>Q</a:t>
                </a:r>
                <a:r>
                  <a:rPr lang="he-IL" sz="1800" kern="0" dirty="0">
                    <a:effectLst/>
                    <a:latin typeface="Calibri" panose="020F0502020204030204" pitchFamily="34" charset="0"/>
                    <a:ea typeface="Calibri" panose="020F0502020204030204" pitchFamily="34" charset="0"/>
                    <a:cs typeface="Arial" panose="020B0604020202020204" pitchFamily="34" charset="0"/>
                  </a:rPr>
                  <a:t> הנלמדת ולהתמקד יותר ב- </a:t>
                </a:r>
                <a:r>
                  <a:rPr lang="en-IL" sz="1800" kern="0" dirty="0">
                    <a:effectLst/>
                    <a:latin typeface="Arial" panose="020B0604020202020204" pitchFamily="34" charset="0"/>
                    <a:ea typeface="Calibri" panose="020F0502020204030204" pitchFamily="34" charset="0"/>
                    <a:cs typeface="Arial" panose="020B0604020202020204" pitchFamily="34" charset="0"/>
                  </a:rPr>
                  <a:t>exploitation</a:t>
                </a:r>
                <a:r>
                  <a:rPr lang="he-IL" sz="1800" kern="0" dirty="0">
                    <a:effectLst/>
                    <a:latin typeface="Calibri" panose="020F0502020204030204" pitchFamily="34" charset="0"/>
                    <a:ea typeface="Calibri" panose="020F0502020204030204" pitchFamily="34" charset="0"/>
                    <a:cs typeface="Arial" panose="020B0604020202020204" pitchFamily="34" charset="0"/>
                  </a:rPr>
                  <a:t>.</a:t>
                </a:r>
                <a:endParaRPr lang="en-IL" sz="1800" kern="100" dirty="0">
                  <a:effectLst/>
                  <a:latin typeface="Calibri" panose="020F050202020403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he-IL" sz="1800" kern="0" dirty="0">
                    <a:effectLst/>
                    <a:latin typeface="Calibri" panose="020F0502020204030204" pitchFamily="34" charset="0"/>
                    <a:ea typeface="Calibri" panose="020F0502020204030204" pitchFamily="34" charset="0"/>
                    <a:cs typeface="Calibri" panose="020F0502020204030204" pitchFamily="34" charset="0"/>
                  </a:rPr>
                  <a:t> </a:t>
                </a:r>
                <a:endParaRPr lang="en-IL" sz="1800" kern="100" dirty="0">
                  <a:effectLst/>
                  <a:latin typeface="Calibri" panose="020F0502020204030204" pitchFamily="34" charset="0"/>
                  <a:ea typeface="Calibri" panose="020F0502020204030204" pitchFamily="34" charset="0"/>
                  <a:cs typeface="Arial" panose="020B0604020202020204" pitchFamily="34" charset="0"/>
                </a:endParaRPr>
              </a:p>
              <a:p>
                <a:pPr algn="r" rtl="1"/>
                <a:endParaRPr lang="en-IL" dirty="0"/>
              </a:p>
            </p:txBody>
          </p:sp>
        </mc:Fallback>
      </mc:AlternateContent>
      <p:sp>
        <p:nvSpPr>
          <p:cNvPr id="4" name="Slide Number Placeholder 3"/>
          <p:cNvSpPr>
            <a:spLocks noGrp="1"/>
          </p:cNvSpPr>
          <p:nvPr>
            <p:ph type="sldNum" sz="quarter" idx="5"/>
          </p:nvPr>
        </p:nvSpPr>
        <p:spPr/>
        <p:txBody>
          <a:bodyPr/>
          <a:lstStyle/>
          <a:p>
            <a:fld id="{733F98E3-C715-477E-B155-C535F1342002}" type="slidenum">
              <a:rPr lang="en-IL" smtClean="0"/>
              <a:t>10</a:t>
            </a:fld>
            <a:endParaRPr lang="en-IL"/>
          </a:p>
        </p:txBody>
      </p:sp>
    </p:spTree>
    <p:extLst>
      <p:ext uri="{BB962C8B-B14F-4D97-AF65-F5344CB8AC3E}">
        <p14:creationId xmlns:p14="http://schemas.microsoft.com/office/powerpoint/2010/main" val="30448688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en-US" dirty="0"/>
              <a:t>SUMO</a:t>
            </a:r>
            <a:r>
              <a:rPr lang="he-IL" dirty="0"/>
              <a:t> </a:t>
            </a:r>
            <a:r>
              <a:rPr lang="he-IL" sz="1800" kern="0" dirty="0">
                <a:effectLst/>
                <a:ea typeface="Calibri" panose="020F0502020204030204" pitchFamily="34" charset="0"/>
                <a:cs typeface="Arial" panose="020B0604020202020204" pitchFamily="34" charset="0"/>
              </a:rPr>
              <a:t>היא תוכנת סימולציה פתוחה לתחבורת עירונית המיועדת ליצירת מודלים ולדימוי תנועה בסביבות עירוניות. היא תומכת במיקרו-סימולציה של רכבים, תרחישים מרובים-מודאליים (כולל רכבי רגל ותחבורה ציבורית), ובהדמיה של מערכות בקרת תנועה.  (יש בה אפשרות לתפוס </a:t>
            </a:r>
            <a:r>
              <a:rPr lang="he-IL" sz="1800" kern="0" dirty="0" err="1">
                <a:effectLst/>
                <a:ea typeface="Calibri" panose="020F0502020204030204" pitchFamily="34" charset="0"/>
                <a:cs typeface="Arial" panose="020B0604020202020204" pitchFamily="34" charset="0"/>
              </a:rPr>
              <a:t>צנתים</a:t>
            </a:r>
            <a:r>
              <a:rPr lang="he-IL" sz="1800" kern="0" dirty="0">
                <a:effectLst/>
                <a:ea typeface="Calibri" panose="020F0502020204030204" pitchFamily="34" charset="0"/>
                <a:cs typeface="Arial" panose="020B0604020202020204" pitchFamily="34" charset="0"/>
              </a:rPr>
              <a:t> מהעולם האמיתי)</a:t>
            </a:r>
          </a:p>
          <a:p>
            <a:pPr algn="r" rtl="1"/>
            <a:endParaRPr lang="he-IL" sz="1800" kern="0" dirty="0">
              <a:effectLst/>
              <a:ea typeface="Calibri" panose="020F0502020204030204" pitchFamily="34" charset="0"/>
              <a:cs typeface="Arial" panose="020B0604020202020204" pitchFamily="34" charset="0"/>
            </a:endParaRPr>
          </a:p>
          <a:p>
            <a:pPr algn="r" rtl="1"/>
            <a:r>
              <a:rPr lang="en-US" sz="1800" kern="0" dirty="0">
                <a:effectLst/>
                <a:ea typeface="Calibri" panose="020F0502020204030204" pitchFamily="34" charset="0"/>
                <a:cs typeface="Arial" panose="020B0604020202020204" pitchFamily="34" charset="0"/>
              </a:rPr>
              <a:t>TRACI</a:t>
            </a:r>
            <a:r>
              <a:rPr lang="he-IL" sz="1800" kern="0" dirty="0">
                <a:effectLst/>
                <a:ea typeface="Calibri" panose="020F0502020204030204" pitchFamily="34" charset="0"/>
                <a:cs typeface="Arial" panose="020B0604020202020204" pitchFamily="34" charset="0"/>
              </a:rPr>
              <a:t> היא ספרית </a:t>
            </a:r>
            <a:r>
              <a:rPr lang="he-IL" sz="1800" kern="0" dirty="0" err="1">
                <a:effectLst/>
                <a:ea typeface="Calibri" panose="020F0502020204030204" pitchFamily="34" charset="0"/>
                <a:cs typeface="Arial" panose="020B0604020202020204" pitchFamily="34" charset="0"/>
              </a:rPr>
              <a:t>פייתון</a:t>
            </a:r>
            <a:r>
              <a:rPr lang="he-IL" sz="1800" kern="0" dirty="0">
                <a:effectLst/>
                <a:ea typeface="Calibri" panose="020F0502020204030204" pitchFamily="34" charset="0"/>
                <a:cs typeface="Arial" panose="020B0604020202020204" pitchFamily="34" charset="0"/>
              </a:rPr>
              <a:t> המסופקת ע"י </a:t>
            </a:r>
            <a:r>
              <a:rPr lang="en-IL" sz="1800" kern="0" dirty="0">
                <a:effectLst/>
                <a:latin typeface="Arial" panose="020B0604020202020204" pitchFamily="34" charset="0"/>
                <a:ea typeface="Calibri" panose="020F0502020204030204" pitchFamily="34" charset="0"/>
              </a:rPr>
              <a:t>SUMO</a:t>
            </a:r>
            <a:r>
              <a:rPr lang="he-IL" sz="1800" kern="0" dirty="0">
                <a:effectLst/>
                <a:ea typeface="Calibri" panose="020F0502020204030204" pitchFamily="34" charset="0"/>
                <a:cs typeface="Arial" panose="020B0604020202020204" pitchFamily="34" charset="0"/>
              </a:rPr>
              <a:t>. היא מאפשרת לתוכניות וכלים חיצוניים לתקשר בזמן אמת עם הסימולציה, ומספקת דרך לשלוט ולעקוב אחר מספר רב של אספקטים בסימולציה. כמו כן דרכה מבקרים על הצומת זרמי הגעה(הסתברותיים) של מכוניות אל הצומת</a:t>
            </a:r>
          </a:p>
          <a:p>
            <a:pPr algn="r" rtl="1"/>
            <a:endParaRPr lang="he-IL" sz="1800" kern="0" dirty="0">
              <a:effectLst/>
              <a:ea typeface="Calibri" panose="020F0502020204030204" pitchFamily="34" charset="0"/>
              <a:cs typeface="Arial" panose="020B0604020202020204" pitchFamily="34" charset="0"/>
            </a:endParaRPr>
          </a:p>
          <a:p>
            <a:pPr algn="r" rtl="1"/>
            <a:endParaRPr lang="en-IL" dirty="0"/>
          </a:p>
        </p:txBody>
      </p:sp>
      <p:sp>
        <p:nvSpPr>
          <p:cNvPr id="4" name="Slide Number Placeholder 3"/>
          <p:cNvSpPr>
            <a:spLocks noGrp="1"/>
          </p:cNvSpPr>
          <p:nvPr>
            <p:ph type="sldNum" sz="quarter" idx="5"/>
          </p:nvPr>
        </p:nvSpPr>
        <p:spPr/>
        <p:txBody>
          <a:bodyPr/>
          <a:lstStyle/>
          <a:p>
            <a:fld id="{733F98E3-C715-477E-B155-C535F1342002}" type="slidenum">
              <a:rPr lang="en-IL" smtClean="0"/>
              <a:t>11</a:t>
            </a:fld>
            <a:endParaRPr lang="en-IL"/>
          </a:p>
        </p:txBody>
      </p:sp>
    </p:spTree>
    <p:extLst>
      <p:ext uri="{BB962C8B-B14F-4D97-AF65-F5344CB8AC3E}">
        <p14:creationId xmlns:p14="http://schemas.microsoft.com/office/powerpoint/2010/main" val="34834453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5742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799853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41622702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02646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1246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11/6/2024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5736869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11/6/2024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32643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CAD085-E8A6-8845-BD4E-CB4CCA059FC4}" type="datetimeFigureOut">
              <a:rPr lang="en-US" smtClean="0"/>
              <a:t>11/6/2024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605870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5BCAD085-E8A6-8845-BD4E-CB4CCA059FC4}" type="datetimeFigureOut">
              <a:rPr lang="en-US" smtClean="0"/>
              <a:t>11/6/2024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323362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5BCAD085-E8A6-8845-BD4E-CB4CCA059FC4}" type="datetimeFigureOut">
              <a:rPr lang="en-US" smtClean="0"/>
              <a:t>11/6/2024</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4196488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049741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5BCAD085-E8A6-8845-BD4E-CB4CCA059FC4}" type="datetimeFigureOut">
              <a:rPr lang="en-US" smtClean="0"/>
              <a:t>11/6/2024</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C1FF6DA9-008F-8B48-92A6-B652298478BF}" type="slidenum">
              <a:rPr lang="en-US" smtClean="0"/>
              <a:t>‹#›</a:t>
            </a:fld>
            <a:endParaRPr 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91337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6676" y="548640"/>
            <a:ext cx="6045817" cy="1179576"/>
          </a:xfrm>
        </p:spPr>
        <p:txBody>
          <a:bodyPr>
            <a:normAutofit/>
          </a:bodyPr>
          <a:lstStyle/>
          <a:p>
            <a:r>
              <a:rPr lang="en-US" sz="3500" dirty="0"/>
              <a:t>Deep Q-Network (DQN) for Traffic Light Control</a:t>
            </a:r>
          </a:p>
        </p:txBody>
      </p:sp>
      <p:sp>
        <p:nvSpPr>
          <p:cNvPr id="29" name="Content Placeholder 2"/>
          <p:cNvSpPr>
            <a:spLocks noGrp="1"/>
          </p:cNvSpPr>
          <p:nvPr>
            <p:ph idx="1"/>
          </p:nvPr>
        </p:nvSpPr>
        <p:spPr>
          <a:xfrm>
            <a:off x="934647" y="2286001"/>
            <a:ext cx="7626096" cy="3695020"/>
          </a:xfrm>
        </p:spPr>
        <p:txBody>
          <a:bodyPr>
            <a:normAutofit/>
          </a:bodyPr>
          <a:lstStyle/>
          <a:p>
            <a:pPr marL="0" indent="0">
              <a:buNone/>
              <a:defRPr sz="2000"/>
            </a:pPr>
            <a:endParaRPr sz="1900" dirty="0"/>
          </a:p>
          <a:p>
            <a:pPr>
              <a:defRPr sz="2000"/>
            </a:pPr>
            <a:r>
              <a:rPr sz="1900" dirty="0"/>
              <a:t>Authors: Nawaf Salman, Nahel </a:t>
            </a:r>
            <a:r>
              <a:rPr sz="1900" dirty="0" err="1"/>
              <a:t>Awidat</a:t>
            </a:r>
            <a:endParaRPr lang="en-US" sz="1900" dirty="0"/>
          </a:p>
          <a:p>
            <a:pPr>
              <a:defRPr sz="2000"/>
            </a:pPr>
            <a:r>
              <a:rPr lang="en-US" sz="1900" dirty="0"/>
              <a:t>Supervisor: Dr. </a:t>
            </a:r>
            <a:r>
              <a:rPr lang="en-US" sz="1900" dirty="0" err="1"/>
              <a:t>Ayal</a:t>
            </a:r>
            <a:r>
              <a:rPr lang="en-US" sz="1900" dirty="0"/>
              <a:t> </a:t>
            </a:r>
            <a:r>
              <a:rPr lang="en-US" sz="1900" dirty="0" err="1"/>
              <a:t>Taitler</a:t>
            </a:r>
            <a:endParaRPr sz="1900" dirty="0"/>
          </a:p>
          <a:p>
            <a:pPr>
              <a:defRPr sz="2000"/>
            </a:pPr>
            <a:r>
              <a:rPr sz="1900" dirty="0"/>
              <a:t>Submission Date: </a:t>
            </a:r>
            <a:r>
              <a:rPr lang="en-US" sz="1900" dirty="0"/>
              <a:t>07/11/2024</a:t>
            </a:r>
          </a:p>
          <a:p>
            <a:pPr>
              <a:defRPr sz="2000"/>
            </a:pPr>
            <a:r>
              <a:rPr lang="en-US" sz="1900" dirty="0"/>
              <a:t>Semester: Winter 2023</a:t>
            </a:r>
            <a:endParaRPr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Training Process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22960" y="2360066"/>
                <a:ext cx="8229600" cy="4525963"/>
              </a:xfrm>
            </p:spPr>
            <p:txBody>
              <a:bodyPr/>
              <a:lstStyle/>
              <a:p>
                <a:pPr>
                  <a:buFont typeface="Wingdings" panose="05000000000000000000" pitchFamily="2" charset="2"/>
                  <a:buChar char="q"/>
                  <a:defRPr sz="2000"/>
                </a:pPr>
                <a:r>
                  <a:rPr lang="en-US" dirty="0"/>
                  <a:t> Training DQN involves:</a:t>
                </a:r>
              </a:p>
              <a:p>
                <a:pPr marL="0" indent="0">
                  <a:buNone/>
                  <a:defRPr sz="2000"/>
                </a:pPr>
                <a:r>
                  <a:rPr lang="en-US" dirty="0"/>
                  <a:t>	- Replay memory for experience storage</a:t>
                </a:r>
              </a:p>
              <a:p>
                <a:pPr marL="0" indent="0">
                  <a:buNone/>
                  <a:defRPr sz="2000"/>
                </a:pPr>
                <a:r>
                  <a:rPr lang="en-US" dirty="0"/>
                  <a:t>	- Target network for stability</a:t>
                </a:r>
              </a:p>
              <a:p>
                <a:pPr marL="0" indent="0">
                  <a:buNone/>
                  <a:defRPr sz="2000"/>
                </a:pPr>
                <a:r>
                  <a:rPr lang="en-US" dirty="0"/>
                  <a:t>	- Soft updates for gradual learning</a:t>
                </a:r>
              </a:p>
              <a:p>
                <a:pPr marL="0" indent="0">
                  <a:buNone/>
                  <a:defRPr sz="2000"/>
                </a:pPr>
                <a:r>
                  <a:rPr lang="en-US" dirty="0"/>
                  <a:t>	- choose optimal action using </a:t>
                </a:r>
                <a14:m>
                  <m:oMath xmlns:m="http://schemas.openxmlformats.org/officeDocument/2006/math">
                    <m:r>
                      <a:rPr lang="en-US" b="0" i="1" smtClean="0">
                        <a:latin typeface="Cambria Math" panose="02040503050406030204" pitchFamily="18" charset="0"/>
                      </a:rPr>
                      <m:t>𝜖</m:t>
                    </m:r>
                    <m:r>
                      <a:rPr lang="en-US" b="0" i="1" smtClean="0">
                        <a:latin typeface="Cambria Math" panose="02040503050406030204" pitchFamily="18" charset="0"/>
                      </a:rPr>
                      <m:t>−</m:t>
                    </m:r>
                    <m:r>
                      <a:rPr lang="en-US" b="0" i="1" smtClean="0">
                        <a:latin typeface="Cambria Math" panose="02040503050406030204" pitchFamily="18" charset="0"/>
                      </a:rPr>
                      <m:t>𝑒𝑥𝑝𝑙𝑜𝑟𝑎𝑡𝑖𝑜𝑛</m:t>
                    </m:r>
                  </m:oMath>
                </a14:m>
                <a:r>
                  <a:rPr lang="en-US" dirty="0"/>
                  <a:t> method</a:t>
                </a:r>
              </a:p>
              <a:p>
                <a:pPr marL="0" indent="0">
                  <a:buNone/>
                  <a:defRPr sz="2000"/>
                </a:pPr>
                <a:r>
                  <a:rPr lang="en-US" dirty="0"/>
                  <a:t> </a:t>
                </a:r>
              </a:p>
              <a:p>
                <a:pPr marL="0" indent="0">
                  <a:buNone/>
                  <a:defRPr sz="2000"/>
                </a:pPr>
                <a:endParaRPr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22960" y="2360066"/>
                <a:ext cx="8229600" cy="4525963"/>
              </a:xfrm>
              <a:blipFill>
                <a:blip r:embed="rId3"/>
                <a:stretch>
                  <a:fillRect l="-1778" t="-1346"/>
                </a:stretch>
              </a:blipFill>
            </p:spPr>
            <p:txBody>
              <a:bodyPr/>
              <a:lstStyle/>
              <a:p>
                <a:r>
                  <a:rPr lang="en-IL">
                    <a:noFill/>
                  </a:rPr>
                  <a:t> </a:t>
                </a:r>
              </a:p>
            </p:txBody>
          </p:sp>
        </mc:Fallback>
      </mc:AlternateContent>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Simulation Environment</a:t>
            </a:r>
          </a:p>
        </p:txBody>
      </p:sp>
      <p:sp>
        <p:nvSpPr>
          <p:cNvPr id="3" name="Content Placeholder 2"/>
          <p:cNvSpPr>
            <a:spLocks noGrp="1"/>
          </p:cNvSpPr>
          <p:nvPr>
            <p:ph idx="1"/>
          </p:nvPr>
        </p:nvSpPr>
        <p:spPr>
          <a:xfrm>
            <a:off x="914400" y="1737361"/>
            <a:ext cx="8229600" cy="4525963"/>
          </a:xfrm>
        </p:spPr>
        <p:txBody>
          <a:bodyPr/>
          <a:lstStyle/>
          <a:p>
            <a:pPr marL="0" indent="0">
              <a:buNone/>
              <a:defRPr sz="2000"/>
            </a:pPr>
            <a:endParaRPr dirty="0"/>
          </a:p>
          <a:p>
            <a:pPr>
              <a:buFont typeface="Wingdings" panose="05000000000000000000" pitchFamily="2" charset="2"/>
              <a:buChar char="q"/>
              <a:defRPr sz="2000"/>
            </a:pPr>
            <a:r>
              <a:rPr lang="en-US" dirty="0"/>
              <a:t> SUMO (</a:t>
            </a:r>
            <a:r>
              <a:rPr lang="en-US" sz="2000" kern="0" dirty="0">
                <a:effectLst/>
                <a:latin typeface="Arial" panose="020B0604020202020204" pitchFamily="34" charset="0"/>
                <a:ea typeface="Calibri" panose="020F0502020204030204" pitchFamily="34" charset="0"/>
              </a:rPr>
              <a:t>Simulation of Urban </a:t>
            </a:r>
            <a:r>
              <a:rPr lang="en-US" sz="2000" kern="0" dirty="0" err="1">
                <a:effectLst/>
                <a:latin typeface="Arial" panose="020B0604020202020204" pitchFamily="34" charset="0"/>
                <a:ea typeface="Calibri" panose="020F0502020204030204" pitchFamily="34" charset="0"/>
              </a:rPr>
              <a:t>MObility</a:t>
            </a:r>
            <a:r>
              <a:rPr lang="en-US" dirty="0"/>
              <a:t>): </a:t>
            </a:r>
          </a:p>
          <a:p>
            <a:pPr marL="0" indent="0">
              <a:buNone/>
              <a:defRPr sz="2000"/>
            </a:pPr>
            <a:r>
              <a:rPr lang="en-US" dirty="0"/>
              <a:t>	- create junction and traffic light system (TLS)</a:t>
            </a:r>
          </a:p>
          <a:p>
            <a:pPr marL="0" indent="0">
              <a:buNone/>
              <a:defRPr sz="2000"/>
            </a:pPr>
            <a:r>
              <a:rPr lang="en-US" dirty="0"/>
              <a:t>	- create cars and buses flows</a:t>
            </a:r>
          </a:p>
          <a:p>
            <a:pPr marL="0" indent="0">
              <a:buNone/>
              <a:defRPr sz="2000"/>
            </a:pPr>
            <a:r>
              <a:rPr lang="en-US" dirty="0"/>
              <a:t>	- provides ability to customize the environment</a:t>
            </a:r>
          </a:p>
          <a:p>
            <a:pPr marL="0" indent="0">
              <a:buNone/>
              <a:defRPr sz="2000"/>
            </a:pPr>
            <a:endParaRPr lang="en-US" dirty="0"/>
          </a:p>
          <a:p>
            <a:pPr>
              <a:buFont typeface="Wingdings" panose="05000000000000000000" pitchFamily="2" charset="2"/>
              <a:buChar char="q"/>
              <a:defRPr sz="2000"/>
            </a:pPr>
            <a:r>
              <a:rPr lang="en-US" dirty="0"/>
              <a:t> </a:t>
            </a:r>
            <a:r>
              <a:rPr dirty="0"/>
              <a:t>TRACI</a:t>
            </a:r>
            <a:r>
              <a:rPr lang="en-US" dirty="0"/>
              <a:t>:</a:t>
            </a:r>
          </a:p>
          <a:p>
            <a:pPr marL="0" indent="0">
              <a:buNone/>
              <a:defRPr sz="2000"/>
            </a:pPr>
            <a:r>
              <a:rPr lang="en-US" dirty="0"/>
              <a:t>	- API to communicate with SUMO</a:t>
            </a:r>
          </a:p>
          <a:p>
            <a:pPr marL="0" indent="0">
              <a:buNone/>
              <a:defRPr sz="2000"/>
            </a:pPr>
            <a:r>
              <a:rPr lang="en-US" dirty="0"/>
              <a:t>	- Get data about junction status</a:t>
            </a:r>
          </a:p>
          <a:p>
            <a:pPr marL="0" indent="0">
              <a:buNone/>
              <a:defRPr sz="2000"/>
            </a:pPr>
            <a:r>
              <a:rPr lang="en-US" dirty="0"/>
              <a:t>	- Control the TLS</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Simulation Setup</a:t>
            </a:r>
          </a:p>
        </p:txBody>
      </p:sp>
      <p:sp>
        <p:nvSpPr>
          <p:cNvPr id="3" name="Content Placeholder 2"/>
          <p:cNvSpPr>
            <a:spLocks noGrp="1"/>
          </p:cNvSpPr>
          <p:nvPr>
            <p:ph idx="1"/>
          </p:nvPr>
        </p:nvSpPr>
        <p:spPr/>
        <p:txBody>
          <a:bodyPr/>
          <a:lstStyle/>
          <a:p>
            <a:pPr>
              <a:buFont typeface="Wingdings" panose="05000000000000000000" pitchFamily="2" charset="2"/>
              <a:buChar char="q"/>
              <a:defRPr sz="2000"/>
            </a:pPr>
            <a:r>
              <a:rPr lang="en-US" dirty="0"/>
              <a:t> </a:t>
            </a:r>
            <a:r>
              <a:rPr dirty="0"/>
              <a:t>Traffic setup includes:</a:t>
            </a:r>
          </a:p>
          <a:p>
            <a:pPr marL="0" indent="0">
              <a:buNone/>
              <a:defRPr sz="2000"/>
            </a:pPr>
            <a:r>
              <a:rPr lang="en-US" dirty="0"/>
              <a:t>	</a:t>
            </a:r>
            <a:r>
              <a:rPr dirty="0"/>
              <a:t>- Vehicle types: cars, buses</a:t>
            </a:r>
          </a:p>
          <a:p>
            <a:pPr marL="0" indent="0">
              <a:buNone/>
              <a:defRPr sz="2000"/>
            </a:pPr>
            <a:r>
              <a:rPr lang="en-US" dirty="0"/>
              <a:t>	</a:t>
            </a:r>
            <a:r>
              <a:rPr dirty="0"/>
              <a:t>- Pre-defined traffic phases</a:t>
            </a:r>
          </a:p>
          <a:p>
            <a:pPr>
              <a:buFont typeface="Wingdings" panose="05000000000000000000" pitchFamily="2" charset="2"/>
              <a:buChar char="q"/>
              <a:defRPr sz="2000"/>
            </a:pPr>
            <a:r>
              <a:rPr lang="en-US" dirty="0"/>
              <a:t> </a:t>
            </a:r>
            <a:r>
              <a:rPr dirty="0"/>
              <a:t>Exponential</a:t>
            </a:r>
            <a:r>
              <a:rPr lang="en-US" dirty="0"/>
              <a:t>ly</a:t>
            </a:r>
            <a:r>
              <a:rPr dirty="0"/>
              <a:t> distribut</a:t>
            </a:r>
            <a:r>
              <a:rPr lang="en-US" dirty="0"/>
              <a:t>ed</a:t>
            </a:r>
            <a:r>
              <a:rPr dirty="0"/>
              <a:t> </a:t>
            </a:r>
            <a:r>
              <a:rPr lang="en-US" dirty="0"/>
              <a:t>intervals </a:t>
            </a:r>
            <a:r>
              <a:rPr dirty="0"/>
              <a:t>mimics real traffic flow.</a:t>
            </a:r>
          </a:p>
          <a:p>
            <a:pPr marL="0" indent="0">
              <a:buNone/>
              <a:defRPr sz="2000"/>
            </a:pPr>
            <a:endParaRPr dirty="0"/>
          </a:p>
        </p:txBody>
      </p:sp>
      <p:pic>
        <p:nvPicPr>
          <p:cNvPr id="5" name="Picture 4">
            <a:extLst>
              <a:ext uri="{FF2B5EF4-FFF2-40B4-BE49-F238E27FC236}">
                <a16:creationId xmlns:a16="http://schemas.microsoft.com/office/drawing/2014/main" id="{70A94941-3F45-4E18-52B3-2489B1626F11}"/>
              </a:ext>
            </a:extLst>
          </p:cNvPr>
          <p:cNvPicPr>
            <a:picLocks noChangeAspect="1"/>
          </p:cNvPicPr>
          <p:nvPr/>
        </p:nvPicPr>
        <p:blipFill rotWithShape="1">
          <a:blip r:embed="rId3">
            <a:extLst>
              <a:ext uri="{28A0092B-C50C-407E-A947-70E740481C1C}">
                <a14:useLocalDpi xmlns:a14="http://schemas.microsoft.com/office/drawing/2010/main" val="0"/>
              </a:ext>
            </a:extLst>
          </a:blip>
          <a:srcRect l="51746"/>
          <a:stretch/>
        </p:blipFill>
        <p:spPr bwMode="auto">
          <a:xfrm>
            <a:off x="2272711" y="3715529"/>
            <a:ext cx="2765425" cy="2480310"/>
          </a:xfrm>
          <a:prstGeom prst="rect">
            <a:avLst/>
          </a:prstGeom>
          <a:ln>
            <a:noFill/>
          </a:ln>
          <a:extLst>
            <a:ext uri="{53640926-AAD7-44D8-BBD7-CCE9431645EC}">
              <a14:shadowObscured xmlns:a14="http://schemas.microsoft.com/office/drawing/2010/main"/>
            </a:ext>
          </a:extLst>
        </p:spPr>
      </p:pic>
      <p:pic>
        <p:nvPicPr>
          <p:cNvPr id="6" name="Picture 5" descr="A screenshot of a computer&#10;&#10;Description automatically generated">
            <a:extLst>
              <a:ext uri="{FF2B5EF4-FFF2-40B4-BE49-F238E27FC236}">
                <a16:creationId xmlns:a16="http://schemas.microsoft.com/office/drawing/2014/main" id="{2C85C56F-7E19-7917-AA64-CB6F9AE58C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31528" y="2891367"/>
            <a:ext cx="1600200" cy="30861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Simulation Setup</a:t>
            </a:r>
          </a:p>
        </p:txBody>
      </p:sp>
      <p:pic>
        <p:nvPicPr>
          <p:cNvPr id="6" name="Picture 5" descr="A diagram of a diagram&#10;&#10;Description automatically generated">
            <a:extLst>
              <a:ext uri="{FF2B5EF4-FFF2-40B4-BE49-F238E27FC236}">
                <a16:creationId xmlns:a16="http://schemas.microsoft.com/office/drawing/2014/main" id="{1DC98F64-8324-CD11-18E1-F3C59004DCC9}"/>
              </a:ext>
            </a:extLst>
          </p:cNvPr>
          <p:cNvPicPr>
            <a:picLocks noChangeAspect="1"/>
          </p:cNvPicPr>
          <p:nvPr/>
        </p:nvPicPr>
        <p:blipFill>
          <a:blip r:embed="rId2"/>
          <a:stretch>
            <a:fillRect/>
          </a:stretch>
        </p:blipFill>
        <p:spPr>
          <a:xfrm>
            <a:off x="1738992" y="1927223"/>
            <a:ext cx="5143501" cy="4346258"/>
          </a:xfrm>
          <a:prstGeom prst="rect">
            <a:avLst/>
          </a:prstGeom>
        </p:spPr>
      </p:pic>
    </p:spTree>
    <p:extLst>
      <p:ext uri="{BB962C8B-B14F-4D97-AF65-F5344CB8AC3E}">
        <p14:creationId xmlns:p14="http://schemas.microsoft.com/office/powerpoint/2010/main" val="296961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Simulation Setup</a:t>
            </a:r>
          </a:p>
        </p:txBody>
      </p:sp>
      <p:sp>
        <p:nvSpPr>
          <p:cNvPr id="3" name="Content Placeholder 2"/>
          <p:cNvSpPr>
            <a:spLocks noGrp="1"/>
          </p:cNvSpPr>
          <p:nvPr>
            <p:ph idx="1"/>
          </p:nvPr>
        </p:nvSpPr>
        <p:spPr>
          <a:xfrm>
            <a:off x="822959" y="2041677"/>
            <a:ext cx="8018962" cy="4023360"/>
          </a:xfrm>
        </p:spPr>
        <p:txBody>
          <a:bodyPr/>
          <a:lstStyle/>
          <a:p>
            <a:pPr>
              <a:buFont typeface="Wingdings" panose="05000000000000000000" pitchFamily="2" charset="2"/>
              <a:buChar char="q"/>
              <a:defRPr sz="2000"/>
            </a:pPr>
            <a:r>
              <a:rPr lang="en-US" dirty="0"/>
              <a:t> 3 simulation types</a:t>
            </a:r>
          </a:p>
          <a:p>
            <a:pPr>
              <a:buFont typeface="Wingdings" panose="05000000000000000000" pitchFamily="2" charset="2"/>
              <a:buChar char="q"/>
              <a:defRPr sz="2000"/>
            </a:pPr>
            <a:r>
              <a:rPr lang="en-US" dirty="0"/>
              <a:t> Run each simulation 10 times (with different seeds) and train 10 models</a:t>
            </a:r>
          </a:p>
          <a:p>
            <a:pPr>
              <a:buFont typeface="Wingdings" panose="05000000000000000000" pitchFamily="2" charset="2"/>
              <a:buChar char="q"/>
              <a:defRPr sz="2000"/>
            </a:pPr>
            <a:r>
              <a:rPr lang="en-US" dirty="0"/>
              <a:t> Run 100-200 episodes to train each model</a:t>
            </a:r>
          </a:p>
          <a:p>
            <a:pPr>
              <a:buFont typeface="Wingdings" panose="05000000000000000000" pitchFamily="2" charset="2"/>
              <a:buChar char="q"/>
              <a:defRPr sz="2000"/>
            </a:pPr>
            <a:r>
              <a:rPr lang="en-US" dirty="0"/>
              <a:t> Run 3600 steps in each episode</a:t>
            </a:r>
          </a:p>
        </p:txBody>
      </p:sp>
    </p:spTree>
    <p:extLst>
      <p:ext uri="{BB962C8B-B14F-4D97-AF65-F5344CB8AC3E}">
        <p14:creationId xmlns:p14="http://schemas.microsoft.com/office/powerpoint/2010/main" val="25298459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589FC63-EB54-88A0-6321-FDEB16816F73}"/>
              </a:ext>
            </a:extLst>
          </p:cNvPr>
          <p:cNvSpPr>
            <a:spLocks noGrp="1"/>
          </p:cNvSpPr>
          <p:nvPr>
            <p:ph type="title"/>
          </p:nvPr>
        </p:nvSpPr>
        <p:spPr/>
        <p:txBody>
          <a:bodyPr/>
          <a:lstStyle/>
          <a:p>
            <a:r>
              <a:rPr lang="en-US" dirty="0"/>
              <a:t>Simulation 1</a:t>
            </a:r>
            <a:endParaRPr dirty="0"/>
          </a:p>
        </p:txBody>
      </p:sp>
      <p:sp>
        <p:nvSpPr>
          <p:cNvPr id="8" name="Content Placeholder 7">
            <a:extLst>
              <a:ext uri="{FF2B5EF4-FFF2-40B4-BE49-F238E27FC236}">
                <a16:creationId xmlns:a16="http://schemas.microsoft.com/office/drawing/2014/main" id="{EBCBAAEA-6DA0-F7DC-EE4F-479271251BD1}"/>
              </a:ext>
            </a:extLst>
          </p:cNvPr>
          <p:cNvSpPr>
            <a:spLocks noGrp="1"/>
          </p:cNvSpPr>
          <p:nvPr>
            <p:ph idx="1"/>
          </p:nvPr>
        </p:nvSpPr>
        <p:spPr>
          <a:xfrm>
            <a:off x="912766" y="1928328"/>
            <a:ext cx="7543801" cy="4023360"/>
          </a:xfrm>
        </p:spPr>
        <p:txBody>
          <a:bodyPr/>
          <a:lstStyle/>
          <a:p>
            <a:pPr>
              <a:buFont typeface="Wingdings" panose="05000000000000000000" pitchFamily="2" charset="2"/>
              <a:buChar char="q"/>
            </a:pPr>
            <a:r>
              <a:rPr lang="en-US" dirty="0"/>
              <a:t> low pressure</a:t>
            </a:r>
          </a:p>
          <a:p>
            <a:pPr>
              <a:buFont typeface="Wingdings" panose="05000000000000000000" pitchFamily="2" charset="2"/>
              <a:buChar char="q"/>
            </a:pPr>
            <a:r>
              <a:rPr lang="en-US" dirty="0"/>
              <a:t> cars only</a:t>
            </a:r>
            <a:br>
              <a:rPr lang="en-US" dirty="0"/>
            </a:br>
            <a:r>
              <a:rPr lang="en-US" dirty="0"/>
              <a:t>        - in each lane with interval: exp(</a:t>
            </a:r>
            <a:r>
              <a:rPr lang="he-IL" sz="1800" kern="0" dirty="0">
                <a:effectLst/>
                <a:ea typeface="Calibri" panose="020F0502020204030204" pitchFamily="34" charset="0"/>
                <a:cs typeface="Arial" panose="020B0604020202020204" pitchFamily="34" charset="0"/>
              </a:rPr>
              <a:t>0.07</a:t>
            </a:r>
            <a:r>
              <a:rPr lang="en-US" sz="1800" kern="0" dirty="0">
                <a:effectLst/>
                <a:ea typeface="Calibri" panose="020F0502020204030204" pitchFamily="34" charset="0"/>
                <a:cs typeface="Arial" panose="020B0604020202020204" pitchFamily="34" charset="0"/>
              </a:rPr>
              <a:t>)</a:t>
            </a:r>
          </a:p>
          <a:p>
            <a:pPr>
              <a:buFont typeface="Wingdings" panose="05000000000000000000" pitchFamily="2" charset="2"/>
              <a:buChar char="q"/>
            </a:pPr>
            <a:r>
              <a:rPr lang="en-US" dirty="0"/>
              <a:t> reward = minus TTT</a:t>
            </a:r>
            <a:endParaRPr lang="en-IL" dirty="0"/>
          </a:p>
        </p:txBody>
      </p:sp>
      <p:pic>
        <p:nvPicPr>
          <p:cNvPr id="9" name="Screen Recording 8">
            <a:hlinkClick r:id="" action="ppaction://media"/>
            <a:extLst>
              <a:ext uri="{FF2B5EF4-FFF2-40B4-BE49-F238E27FC236}">
                <a16:creationId xmlns:a16="http://schemas.microsoft.com/office/drawing/2014/main" id="{25D8B853-71A8-CC4B-1BDF-2D00C6B402A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67943" y="3178107"/>
            <a:ext cx="3714476" cy="3029469"/>
          </a:xfrm>
          <a:prstGeom prst="rect">
            <a:avLst/>
          </a:prstGeom>
        </p:spPr>
      </p:pic>
    </p:spTree>
    <p:extLst>
      <p:ext uri="{BB962C8B-B14F-4D97-AF65-F5344CB8AC3E}">
        <p14:creationId xmlns:p14="http://schemas.microsoft.com/office/powerpoint/2010/main" val="3108036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55"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589FC63-EB54-88A0-6321-FDEB16816F73}"/>
              </a:ext>
            </a:extLst>
          </p:cNvPr>
          <p:cNvSpPr>
            <a:spLocks noGrp="1"/>
          </p:cNvSpPr>
          <p:nvPr>
            <p:ph type="title"/>
          </p:nvPr>
        </p:nvSpPr>
        <p:spPr/>
        <p:txBody>
          <a:bodyPr/>
          <a:lstStyle/>
          <a:p>
            <a:r>
              <a:rPr lang="en-US" dirty="0"/>
              <a:t>Simulation 2 + 3</a:t>
            </a:r>
            <a:endParaRPr dirty="0"/>
          </a:p>
        </p:txBody>
      </p:sp>
      <p:sp>
        <p:nvSpPr>
          <p:cNvPr id="8" name="Content Placeholder 7">
            <a:extLst>
              <a:ext uri="{FF2B5EF4-FFF2-40B4-BE49-F238E27FC236}">
                <a16:creationId xmlns:a16="http://schemas.microsoft.com/office/drawing/2014/main" id="{EBCBAAEA-6DA0-F7DC-EE4F-479271251BD1}"/>
              </a:ext>
            </a:extLst>
          </p:cNvPr>
          <p:cNvSpPr>
            <a:spLocks noGrp="1"/>
          </p:cNvSpPr>
          <p:nvPr>
            <p:ph idx="1"/>
          </p:nvPr>
        </p:nvSpPr>
        <p:spPr>
          <a:xfrm>
            <a:off x="912766" y="1928328"/>
            <a:ext cx="7543801" cy="4023360"/>
          </a:xfrm>
        </p:spPr>
        <p:txBody>
          <a:bodyPr/>
          <a:lstStyle/>
          <a:p>
            <a:pPr>
              <a:buFont typeface="Wingdings" panose="05000000000000000000" pitchFamily="2" charset="2"/>
              <a:buChar char="q"/>
            </a:pPr>
            <a:r>
              <a:rPr lang="en-US" dirty="0"/>
              <a:t> high pressure</a:t>
            </a:r>
          </a:p>
          <a:p>
            <a:pPr>
              <a:buFont typeface="Wingdings" panose="05000000000000000000" pitchFamily="2" charset="2"/>
              <a:buChar char="q"/>
            </a:pPr>
            <a:r>
              <a:rPr lang="en-US" dirty="0"/>
              <a:t> cars and buses</a:t>
            </a:r>
            <a:br>
              <a:rPr lang="en-US" dirty="0"/>
            </a:br>
            <a:r>
              <a:rPr lang="en-US" dirty="0"/>
              <a:t>        - cars with intervals between exp(0.07) and exp(0.1)</a:t>
            </a:r>
            <a:br>
              <a:rPr lang="en-US" dirty="0"/>
            </a:br>
            <a:r>
              <a:rPr lang="en-US" dirty="0"/>
              <a:t>        - buses with intervals between exp(0.01) and exp(0.03)</a:t>
            </a:r>
            <a:endParaRPr lang="en-US" sz="1800" kern="0" dirty="0">
              <a:effectLst/>
              <a:ea typeface="Calibri" panose="020F0502020204030204" pitchFamily="34" charset="0"/>
              <a:cs typeface="Arial" panose="020B0604020202020204" pitchFamily="34" charset="0"/>
            </a:endParaRPr>
          </a:p>
          <a:p>
            <a:pPr>
              <a:buFont typeface="Wingdings" panose="05000000000000000000" pitchFamily="2" charset="2"/>
              <a:buChar char="q"/>
            </a:pPr>
            <a:r>
              <a:rPr lang="en-US" dirty="0"/>
              <a:t> reward: </a:t>
            </a:r>
            <a:br>
              <a:rPr lang="en-US" dirty="0"/>
            </a:br>
            <a:r>
              <a:rPr lang="en-US" dirty="0"/>
              <a:t>        - Sim2: minus TTT</a:t>
            </a:r>
            <a:br>
              <a:rPr lang="en-US" dirty="0"/>
            </a:br>
            <a:r>
              <a:rPr lang="en-US" dirty="0"/>
              <a:t>        - Sim3: minus weighted TTT</a:t>
            </a:r>
            <a:endParaRPr lang="en-IL" dirty="0"/>
          </a:p>
        </p:txBody>
      </p:sp>
      <p:pic>
        <p:nvPicPr>
          <p:cNvPr id="2" name="Screen Recording 1">
            <a:hlinkClick r:id="" action="ppaction://media"/>
            <a:extLst>
              <a:ext uri="{FF2B5EF4-FFF2-40B4-BE49-F238E27FC236}">
                <a16:creationId xmlns:a16="http://schemas.microsoft.com/office/drawing/2014/main" id="{45A5F220-3CAF-FB85-CBE0-89CA37608CD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890407" y="3322864"/>
            <a:ext cx="3412671" cy="2910506"/>
          </a:xfrm>
          <a:prstGeom prst="rect">
            <a:avLst/>
          </a:prstGeom>
        </p:spPr>
      </p:pic>
    </p:spTree>
    <p:extLst>
      <p:ext uri="{BB962C8B-B14F-4D97-AF65-F5344CB8AC3E}">
        <p14:creationId xmlns:p14="http://schemas.microsoft.com/office/powerpoint/2010/main" val="2777951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3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204961"/>
            <a:ext cx="7543800" cy="1450757"/>
          </a:xfrm>
        </p:spPr>
        <p:txBody>
          <a:bodyPr/>
          <a:lstStyle/>
          <a:p>
            <a:r>
              <a:rPr dirty="0"/>
              <a:t>Results - Low </a:t>
            </a:r>
            <a:r>
              <a:rPr lang="en-US" dirty="0"/>
              <a:t>Pressure</a:t>
            </a:r>
            <a:endParaRPr dirty="0"/>
          </a:p>
        </p:txBody>
      </p:sp>
      <p:pic>
        <p:nvPicPr>
          <p:cNvPr id="5" name="Picture 4">
            <a:extLst>
              <a:ext uri="{FF2B5EF4-FFF2-40B4-BE49-F238E27FC236}">
                <a16:creationId xmlns:a16="http://schemas.microsoft.com/office/drawing/2014/main" id="{598EC66E-4956-11E8-9DDE-0C899B75D2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03342" y="1843879"/>
            <a:ext cx="5783036" cy="432532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Results - High </a:t>
            </a:r>
            <a:r>
              <a:rPr lang="en-US" dirty="0"/>
              <a:t>Pressure</a:t>
            </a:r>
            <a:endParaRPr dirty="0"/>
          </a:p>
        </p:txBody>
      </p:sp>
      <p:pic>
        <p:nvPicPr>
          <p:cNvPr id="5" name="Picture 4">
            <a:extLst>
              <a:ext uri="{FF2B5EF4-FFF2-40B4-BE49-F238E27FC236}">
                <a16:creationId xmlns:a16="http://schemas.microsoft.com/office/drawing/2014/main" id="{D3FF6C5F-92AA-585D-52E4-50DC949F6C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2415" y="2161889"/>
            <a:ext cx="7394344" cy="4079638"/>
          </a:xfrm>
          <a:prstGeom prst="rect">
            <a:avLst/>
          </a:prstGeom>
        </p:spPr>
      </p:pic>
      <p:sp>
        <p:nvSpPr>
          <p:cNvPr id="3" name="Content Placeholder 7">
            <a:extLst>
              <a:ext uri="{FF2B5EF4-FFF2-40B4-BE49-F238E27FC236}">
                <a16:creationId xmlns:a16="http://schemas.microsoft.com/office/drawing/2014/main" id="{5EEC721E-FB38-EA40-05DB-0FAC2AF2B928}"/>
              </a:ext>
            </a:extLst>
          </p:cNvPr>
          <p:cNvSpPr>
            <a:spLocks noGrp="1"/>
          </p:cNvSpPr>
          <p:nvPr>
            <p:ph idx="1"/>
          </p:nvPr>
        </p:nvSpPr>
        <p:spPr>
          <a:xfrm>
            <a:off x="897687" y="1872423"/>
            <a:ext cx="7543801" cy="429303"/>
          </a:xfrm>
        </p:spPr>
        <p:txBody>
          <a:bodyPr/>
          <a:lstStyle/>
          <a:p>
            <a:pPr>
              <a:buFont typeface="Wingdings" panose="05000000000000000000" pitchFamily="2" charset="2"/>
              <a:buChar char="q"/>
            </a:pPr>
            <a:r>
              <a:rPr lang="en-US" dirty="0"/>
              <a:t> Weighted Reward</a:t>
            </a:r>
            <a:endParaRPr lang="en-IL"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C60B005-F334-3F74-8F13-90D715E2FEC2}"/>
              </a:ext>
            </a:extLst>
          </p:cNvPr>
          <p:cNvSpPr>
            <a:spLocks noGrp="1"/>
          </p:cNvSpPr>
          <p:nvPr>
            <p:ph type="title"/>
          </p:nvPr>
        </p:nvSpPr>
        <p:spPr/>
        <p:txBody>
          <a:bodyPr/>
          <a:lstStyle/>
          <a:p>
            <a:r>
              <a:rPr dirty="0"/>
              <a:t>Results - High </a:t>
            </a:r>
            <a:r>
              <a:rPr lang="en-US" dirty="0"/>
              <a:t>Pressure</a:t>
            </a:r>
            <a:endParaRPr dirty="0"/>
          </a:p>
        </p:txBody>
      </p:sp>
      <p:pic>
        <p:nvPicPr>
          <p:cNvPr id="6" name="Picture 5">
            <a:extLst>
              <a:ext uri="{FF2B5EF4-FFF2-40B4-BE49-F238E27FC236}">
                <a16:creationId xmlns:a16="http://schemas.microsoft.com/office/drawing/2014/main" id="{7DA4AB64-B850-E8B3-4289-0CC8200D26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1586" y="2129983"/>
            <a:ext cx="7543801" cy="3952410"/>
          </a:xfrm>
          <a:prstGeom prst="rect">
            <a:avLst/>
          </a:prstGeom>
        </p:spPr>
      </p:pic>
      <p:sp>
        <p:nvSpPr>
          <p:cNvPr id="2" name="Content Placeholder 7">
            <a:extLst>
              <a:ext uri="{FF2B5EF4-FFF2-40B4-BE49-F238E27FC236}">
                <a16:creationId xmlns:a16="http://schemas.microsoft.com/office/drawing/2014/main" id="{9632B152-6E65-A2B4-76CD-6F57B52933E8}"/>
              </a:ext>
            </a:extLst>
          </p:cNvPr>
          <p:cNvSpPr>
            <a:spLocks noGrp="1"/>
          </p:cNvSpPr>
          <p:nvPr>
            <p:ph idx="1"/>
          </p:nvPr>
        </p:nvSpPr>
        <p:spPr>
          <a:xfrm>
            <a:off x="897687" y="1872423"/>
            <a:ext cx="7543801" cy="429303"/>
          </a:xfrm>
        </p:spPr>
        <p:txBody>
          <a:bodyPr/>
          <a:lstStyle/>
          <a:p>
            <a:pPr>
              <a:buFont typeface="Wingdings" panose="05000000000000000000" pitchFamily="2" charset="2"/>
              <a:buChar char="q"/>
            </a:pPr>
            <a:r>
              <a:rPr lang="en-US" dirty="0"/>
              <a:t> Non-Weighted Reward</a:t>
            </a:r>
            <a:endParaRPr lang="en-IL" dirty="0"/>
          </a:p>
        </p:txBody>
      </p:sp>
    </p:spTree>
    <p:extLst>
      <p:ext uri="{BB962C8B-B14F-4D97-AF65-F5344CB8AC3E}">
        <p14:creationId xmlns:p14="http://schemas.microsoft.com/office/powerpoint/2010/main" val="1805653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53D6-BD5F-99C8-1D17-6370DFD7456E}"/>
              </a:ext>
            </a:extLst>
          </p:cNvPr>
          <p:cNvSpPr>
            <a:spLocks noGrp="1"/>
          </p:cNvSpPr>
          <p:nvPr>
            <p:ph type="title"/>
          </p:nvPr>
        </p:nvSpPr>
        <p:spPr>
          <a:xfrm>
            <a:off x="836676" y="548640"/>
            <a:ext cx="7626096" cy="1179576"/>
          </a:xfrm>
        </p:spPr>
        <p:txBody>
          <a:bodyPr>
            <a:normAutofit/>
          </a:bodyPr>
          <a:lstStyle/>
          <a:p>
            <a:r>
              <a:rPr lang="en-US" sz="3500" dirty="0"/>
              <a:t>Outline</a:t>
            </a:r>
          </a:p>
        </p:txBody>
      </p:sp>
      <p:sp>
        <p:nvSpPr>
          <p:cNvPr id="4" name="TextBox 3">
            <a:extLst>
              <a:ext uri="{FF2B5EF4-FFF2-40B4-BE49-F238E27FC236}">
                <a16:creationId xmlns:a16="http://schemas.microsoft.com/office/drawing/2014/main" id="{13BF2B5C-BAC6-A3BB-CE6E-DB6046A327EF}"/>
              </a:ext>
            </a:extLst>
          </p:cNvPr>
          <p:cNvSpPr txBox="1"/>
          <p:nvPr/>
        </p:nvSpPr>
        <p:spPr>
          <a:xfrm>
            <a:off x="763198" y="2032846"/>
            <a:ext cx="4572000" cy="4401205"/>
          </a:xfrm>
          <a:prstGeom prst="rect">
            <a:avLst/>
          </a:prstGeom>
          <a:noFill/>
        </p:spPr>
        <p:txBody>
          <a:bodyPr wrap="square">
            <a:spAutoFit/>
          </a:bodyPr>
          <a:lstStyle/>
          <a:p>
            <a:pPr marL="342900" indent="-342900">
              <a:buFontTx/>
              <a:buChar char="-"/>
              <a:defRPr sz="2000"/>
            </a:pPr>
            <a:r>
              <a:rPr lang="en-US" dirty="0"/>
              <a:t>Introduction</a:t>
            </a:r>
          </a:p>
          <a:p>
            <a:pPr marL="342900" indent="-342900">
              <a:buFontTx/>
              <a:buChar char="-"/>
              <a:defRPr sz="2000"/>
            </a:pPr>
            <a:r>
              <a:rPr lang="en-US" dirty="0"/>
              <a:t>Problem Statement</a:t>
            </a:r>
          </a:p>
          <a:p>
            <a:pPr marL="342900" indent="-342900">
              <a:buFontTx/>
              <a:buChar char="-"/>
              <a:defRPr sz="2000"/>
            </a:pPr>
            <a:r>
              <a:rPr lang="en-US" dirty="0"/>
              <a:t>Explored Solutions</a:t>
            </a:r>
          </a:p>
          <a:p>
            <a:pPr marL="342900" indent="-342900">
              <a:buFontTx/>
              <a:buChar char="-"/>
              <a:defRPr sz="2000"/>
            </a:pPr>
            <a:r>
              <a:rPr lang="en-US" dirty="0"/>
              <a:t>Why RL ?</a:t>
            </a:r>
          </a:p>
          <a:p>
            <a:pPr marL="342900" indent="-342900">
              <a:buFontTx/>
              <a:buChar char="-"/>
              <a:defRPr sz="2000"/>
            </a:pPr>
            <a:r>
              <a:rPr lang="en-US" dirty="0"/>
              <a:t>MDP Definition</a:t>
            </a:r>
          </a:p>
          <a:p>
            <a:pPr marL="342900" indent="-342900">
              <a:buFontTx/>
              <a:buChar char="-"/>
              <a:defRPr sz="2000"/>
            </a:pPr>
            <a:r>
              <a:rPr lang="en-US" dirty="0"/>
              <a:t>Overview of DQN Algorithm</a:t>
            </a:r>
          </a:p>
          <a:p>
            <a:pPr marL="342900" indent="-342900">
              <a:buFontTx/>
              <a:buChar char="-"/>
              <a:defRPr sz="2000"/>
            </a:pPr>
            <a:r>
              <a:rPr lang="en-US" dirty="0"/>
              <a:t>Training Process</a:t>
            </a:r>
          </a:p>
          <a:p>
            <a:pPr marL="342900" indent="-342900">
              <a:buFontTx/>
              <a:buChar char="-"/>
              <a:defRPr sz="2000"/>
            </a:pPr>
            <a:r>
              <a:rPr lang="en-US" dirty="0"/>
              <a:t>Simulation</a:t>
            </a:r>
          </a:p>
          <a:p>
            <a:pPr marL="342900" indent="-342900">
              <a:buFontTx/>
              <a:buChar char="-"/>
              <a:defRPr sz="2000"/>
            </a:pPr>
            <a:r>
              <a:rPr lang="en-US" dirty="0"/>
              <a:t>Results</a:t>
            </a:r>
          </a:p>
          <a:p>
            <a:pPr marL="342900" indent="-342900">
              <a:buFontTx/>
              <a:buChar char="-"/>
              <a:defRPr sz="2000"/>
            </a:pPr>
            <a:r>
              <a:rPr lang="en-US" dirty="0"/>
              <a:t>Conclusion &amp; Future Work</a:t>
            </a:r>
          </a:p>
          <a:p>
            <a:pPr marL="342900" indent="-342900">
              <a:buFontTx/>
              <a:buChar char="-"/>
              <a:defRPr sz="2000"/>
            </a:pPr>
            <a:endParaRPr lang="en-US" dirty="0"/>
          </a:p>
          <a:p>
            <a:pPr marL="342900" indent="-342900">
              <a:buFontTx/>
              <a:buChar char="-"/>
              <a:defRPr sz="2000"/>
            </a:pPr>
            <a:endParaRPr lang="en-US" dirty="0"/>
          </a:p>
          <a:p>
            <a:pPr marL="342900" indent="-342900">
              <a:buFontTx/>
              <a:buChar char="-"/>
              <a:defRPr sz="2000"/>
            </a:pPr>
            <a:endParaRPr lang="en-US" dirty="0"/>
          </a:p>
          <a:p>
            <a:pPr marL="342900" indent="-342900">
              <a:buFontTx/>
              <a:buChar char="-"/>
              <a:defRPr sz="2000"/>
            </a:pPr>
            <a:endParaRPr lang="en-US" dirty="0"/>
          </a:p>
        </p:txBody>
      </p:sp>
    </p:spTree>
    <p:extLst>
      <p:ext uri="{BB962C8B-B14F-4D97-AF65-F5344CB8AC3E}">
        <p14:creationId xmlns:p14="http://schemas.microsoft.com/office/powerpoint/2010/main" val="24259647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45008E9-A8EF-E4F8-FA7E-E8A36FC33CF4}"/>
              </a:ext>
            </a:extLst>
          </p:cNvPr>
          <p:cNvSpPr>
            <a:spLocks noGrp="1"/>
          </p:cNvSpPr>
          <p:nvPr>
            <p:ph type="title"/>
          </p:nvPr>
        </p:nvSpPr>
        <p:spPr/>
        <p:txBody>
          <a:bodyPr/>
          <a:lstStyle/>
          <a:p>
            <a:r>
              <a:rPr dirty="0"/>
              <a:t>Results - High </a:t>
            </a:r>
            <a:r>
              <a:rPr lang="en-US" dirty="0"/>
              <a:t>Pressure</a:t>
            </a:r>
            <a:endParaRPr dirty="0"/>
          </a:p>
        </p:txBody>
      </p:sp>
      <p:pic>
        <p:nvPicPr>
          <p:cNvPr id="6" name="Picture 5">
            <a:extLst>
              <a:ext uri="{FF2B5EF4-FFF2-40B4-BE49-F238E27FC236}">
                <a16:creationId xmlns:a16="http://schemas.microsoft.com/office/drawing/2014/main" id="{66092BBE-40B6-74F1-B931-2B84C6197D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1063" y="2252867"/>
            <a:ext cx="6829743" cy="3984647"/>
          </a:xfrm>
          <a:prstGeom prst="rect">
            <a:avLst/>
          </a:prstGeom>
        </p:spPr>
      </p:pic>
      <p:sp>
        <p:nvSpPr>
          <p:cNvPr id="2" name="Content Placeholder 7">
            <a:extLst>
              <a:ext uri="{FF2B5EF4-FFF2-40B4-BE49-F238E27FC236}">
                <a16:creationId xmlns:a16="http://schemas.microsoft.com/office/drawing/2014/main" id="{8F4A356A-7996-943E-09DC-7A2D81F19D3D}"/>
              </a:ext>
            </a:extLst>
          </p:cNvPr>
          <p:cNvSpPr>
            <a:spLocks noGrp="1"/>
          </p:cNvSpPr>
          <p:nvPr>
            <p:ph idx="1"/>
          </p:nvPr>
        </p:nvSpPr>
        <p:spPr>
          <a:xfrm>
            <a:off x="897687" y="1872423"/>
            <a:ext cx="7543801" cy="429303"/>
          </a:xfrm>
        </p:spPr>
        <p:txBody>
          <a:bodyPr/>
          <a:lstStyle/>
          <a:p>
            <a:pPr>
              <a:buFont typeface="Wingdings" panose="05000000000000000000" pitchFamily="2" charset="2"/>
              <a:buChar char="q"/>
            </a:pPr>
            <a:r>
              <a:rPr lang="en-US" dirty="0"/>
              <a:t> Space-Time plot – Max Pressure</a:t>
            </a:r>
            <a:endParaRPr lang="en-IL" dirty="0"/>
          </a:p>
        </p:txBody>
      </p:sp>
    </p:spTree>
    <p:extLst>
      <p:ext uri="{BB962C8B-B14F-4D97-AF65-F5344CB8AC3E}">
        <p14:creationId xmlns:p14="http://schemas.microsoft.com/office/powerpoint/2010/main" val="13262414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45008E9-A8EF-E4F8-FA7E-E8A36FC33CF4}"/>
              </a:ext>
            </a:extLst>
          </p:cNvPr>
          <p:cNvSpPr>
            <a:spLocks noGrp="1"/>
          </p:cNvSpPr>
          <p:nvPr>
            <p:ph type="title"/>
          </p:nvPr>
        </p:nvSpPr>
        <p:spPr/>
        <p:txBody>
          <a:bodyPr/>
          <a:lstStyle/>
          <a:p>
            <a:r>
              <a:rPr dirty="0"/>
              <a:t>Results - High </a:t>
            </a:r>
            <a:r>
              <a:rPr lang="en-US" dirty="0"/>
              <a:t>Pressure</a:t>
            </a:r>
            <a:endParaRPr dirty="0"/>
          </a:p>
        </p:txBody>
      </p:sp>
      <p:pic>
        <p:nvPicPr>
          <p:cNvPr id="2" name="Picture 1">
            <a:extLst>
              <a:ext uri="{FF2B5EF4-FFF2-40B4-BE49-F238E27FC236}">
                <a16:creationId xmlns:a16="http://schemas.microsoft.com/office/drawing/2014/main" id="{D989F029-2535-97A4-F534-3FCF279202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89954" y="2342592"/>
            <a:ext cx="7076806" cy="3870054"/>
          </a:xfrm>
          <a:prstGeom prst="rect">
            <a:avLst/>
          </a:prstGeom>
        </p:spPr>
      </p:pic>
      <p:sp>
        <p:nvSpPr>
          <p:cNvPr id="3" name="Content Placeholder 7">
            <a:extLst>
              <a:ext uri="{FF2B5EF4-FFF2-40B4-BE49-F238E27FC236}">
                <a16:creationId xmlns:a16="http://schemas.microsoft.com/office/drawing/2014/main" id="{42EB1652-B607-41A5-15BB-B43EDF7882D4}"/>
              </a:ext>
            </a:extLst>
          </p:cNvPr>
          <p:cNvSpPr>
            <a:spLocks noGrp="1"/>
          </p:cNvSpPr>
          <p:nvPr>
            <p:ph idx="1"/>
          </p:nvPr>
        </p:nvSpPr>
        <p:spPr>
          <a:xfrm>
            <a:off x="897687" y="1872423"/>
            <a:ext cx="7543801" cy="429303"/>
          </a:xfrm>
        </p:spPr>
        <p:txBody>
          <a:bodyPr/>
          <a:lstStyle/>
          <a:p>
            <a:pPr>
              <a:buFont typeface="Wingdings" panose="05000000000000000000" pitchFamily="2" charset="2"/>
              <a:buChar char="q"/>
            </a:pPr>
            <a:r>
              <a:rPr lang="en-US" dirty="0"/>
              <a:t> Space-Time plot – DQN</a:t>
            </a:r>
            <a:endParaRPr lang="en-IL" dirty="0"/>
          </a:p>
        </p:txBody>
      </p:sp>
    </p:spTree>
    <p:extLst>
      <p:ext uri="{BB962C8B-B14F-4D97-AF65-F5344CB8AC3E}">
        <p14:creationId xmlns:p14="http://schemas.microsoft.com/office/powerpoint/2010/main" val="24797113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Conclusion</a:t>
            </a:r>
          </a:p>
        </p:txBody>
      </p:sp>
      <p:sp>
        <p:nvSpPr>
          <p:cNvPr id="3" name="Content Placeholder 2"/>
          <p:cNvSpPr>
            <a:spLocks noGrp="1"/>
          </p:cNvSpPr>
          <p:nvPr>
            <p:ph idx="1"/>
          </p:nvPr>
        </p:nvSpPr>
        <p:spPr>
          <a:xfrm>
            <a:off x="822960" y="2000249"/>
            <a:ext cx="8229600" cy="4106636"/>
          </a:xfrm>
        </p:spPr>
        <p:txBody>
          <a:bodyPr/>
          <a:lstStyle/>
          <a:p>
            <a:pPr>
              <a:buFont typeface="Wingdings" panose="05000000000000000000" pitchFamily="2" charset="2"/>
              <a:buChar char="q"/>
              <a:defRPr sz="2000"/>
            </a:pPr>
            <a:r>
              <a:rPr lang="en-US" dirty="0"/>
              <a:t> Improvement Over Static Methods</a:t>
            </a:r>
          </a:p>
          <a:p>
            <a:pPr>
              <a:buFont typeface="Wingdings" panose="05000000000000000000" pitchFamily="2" charset="2"/>
              <a:buChar char="q"/>
              <a:defRPr sz="2000"/>
            </a:pPr>
            <a:r>
              <a:rPr lang="en-US" dirty="0"/>
              <a:t> Successful Use of DQN in Traffic Control</a:t>
            </a:r>
          </a:p>
          <a:p>
            <a:pPr>
              <a:buFont typeface="Wingdings" panose="05000000000000000000" pitchFamily="2" charset="2"/>
              <a:buChar char="q"/>
              <a:defRPr sz="2000"/>
            </a:pPr>
            <a:r>
              <a:rPr lang="en-US" dirty="0"/>
              <a:t> Successful prioritization of public transportation</a:t>
            </a:r>
          </a:p>
          <a:p>
            <a:pPr>
              <a:buFont typeface="Wingdings" panose="05000000000000000000" pitchFamily="2" charset="2"/>
              <a:buChar char="q"/>
              <a:defRPr sz="2000"/>
            </a:pPr>
            <a:r>
              <a:rPr lang="en-US" dirty="0"/>
              <a:t> Feasible to implement for real life TLS</a:t>
            </a:r>
          </a:p>
          <a:p>
            <a:pPr>
              <a:buFont typeface="Wingdings" panose="05000000000000000000" pitchFamily="2" charset="2"/>
              <a:buChar char="q"/>
              <a:defRPr sz="2000"/>
            </a:pPr>
            <a:endParaRPr lang="en-US" dirty="0"/>
          </a:p>
          <a:p>
            <a:pPr>
              <a:defRPr sz="2000"/>
            </a:pPr>
            <a:endParaRPr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Future </a:t>
            </a:r>
            <a:r>
              <a:rPr lang="en-US" dirty="0"/>
              <a:t>Work</a:t>
            </a:r>
            <a:endParaRPr dirty="0"/>
          </a:p>
        </p:txBody>
      </p:sp>
      <p:sp>
        <p:nvSpPr>
          <p:cNvPr id="3" name="Content Placeholder 2"/>
          <p:cNvSpPr>
            <a:spLocks noGrp="1"/>
          </p:cNvSpPr>
          <p:nvPr>
            <p:ph idx="1"/>
          </p:nvPr>
        </p:nvSpPr>
        <p:spPr>
          <a:xfrm>
            <a:off x="822959" y="2181077"/>
            <a:ext cx="7969977" cy="2766482"/>
          </a:xfrm>
        </p:spPr>
        <p:txBody>
          <a:bodyPr/>
          <a:lstStyle/>
          <a:p>
            <a:pPr>
              <a:buFont typeface="Wingdings" panose="05000000000000000000" pitchFamily="2" charset="2"/>
              <a:buChar char="q"/>
              <a:defRPr sz="2000"/>
            </a:pPr>
            <a:r>
              <a:rPr lang="en-US" dirty="0"/>
              <a:t> Exploring multi-agent RL for larger networks </a:t>
            </a:r>
          </a:p>
          <a:p>
            <a:pPr>
              <a:buFont typeface="Wingdings" panose="05000000000000000000" pitchFamily="2" charset="2"/>
              <a:buChar char="q"/>
              <a:defRPr sz="2000"/>
            </a:pPr>
            <a:r>
              <a:rPr lang="en-US" dirty="0"/>
              <a:t> Experimenting with other RL methods like PPO, A3C …</a:t>
            </a:r>
          </a:p>
          <a:p>
            <a:pPr>
              <a:buFont typeface="Wingdings" panose="05000000000000000000" pitchFamily="2" charset="2"/>
              <a:buChar char="q"/>
              <a:defRPr sz="2000"/>
            </a:pPr>
            <a:r>
              <a:rPr lang="en-US" dirty="0"/>
              <a:t> Consider more advanced DQN variations like DDQN, Rainbow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6676" y="548640"/>
            <a:ext cx="7626096" cy="1179576"/>
          </a:xfrm>
        </p:spPr>
        <p:txBody>
          <a:bodyPr>
            <a:normAutofit/>
          </a:bodyPr>
          <a:lstStyle/>
          <a:p>
            <a:r>
              <a:rPr lang="en-US" sz="3500" dirty="0"/>
              <a:t>Introduction</a:t>
            </a:r>
          </a:p>
        </p:txBody>
      </p:sp>
      <p:sp>
        <p:nvSpPr>
          <p:cNvPr id="3" name="Content Placeholder 2"/>
          <p:cNvSpPr>
            <a:spLocks noGrp="1"/>
          </p:cNvSpPr>
          <p:nvPr>
            <p:ph idx="1"/>
          </p:nvPr>
        </p:nvSpPr>
        <p:spPr>
          <a:xfrm>
            <a:off x="836675" y="2179864"/>
            <a:ext cx="8095053" cy="3695020"/>
          </a:xfrm>
        </p:spPr>
        <p:txBody>
          <a:bodyPr>
            <a:normAutofit lnSpcReduction="10000"/>
          </a:bodyPr>
          <a:lstStyle/>
          <a:p>
            <a:pPr>
              <a:buFont typeface="Wingdings" panose="05000000000000000000" pitchFamily="2" charset="2"/>
              <a:buChar char="q"/>
              <a:defRPr sz="2000"/>
            </a:pPr>
            <a:r>
              <a:rPr lang="en-US" sz="1900" dirty="0"/>
              <a:t> Fixed-schedule traffic lights can't adapt to real-time traffic, causing congestion and longer wait times.</a:t>
            </a:r>
          </a:p>
          <a:p>
            <a:pPr>
              <a:defRPr sz="2000"/>
            </a:pPr>
            <a:endParaRPr lang="en-US" sz="1900" dirty="0"/>
          </a:p>
          <a:p>
            <a:pPr>
              <a:buFont typeface="Wingdings" panose="05000000000000000000" pitchFamily="2" charset="2"/>
              <a:buChar char="q"/>
              <a:defRPr sz="2000"/>
            </a:pPr>
            <a:r>
              <a:rPr lang="en-US" sz="1900" dirty="0"/>
              <a:t> Importance of efficient traffic management in modern cities:</a:t>
            </a:r>
          </a:p>
          <a:p>
            <a:pPr marL="0" indent="0">
              <a:buNone/>
              <a:defRPr sz="2000"/>
            </a:pPr>
            <a:r>
              <a:rPr lang="en-US" sz="1900" dirty="0"/>
              <a:t>	- Reduces waiting times</a:t>
            </a:r>
          </a:p>
          <a:p>
            <a:pPr marL="0" indent="0">
              <a:buNone/>
              <a:defRPr sz="2000"/>
            </a:pPr>
            <a:r>
              <a:rPr lang="en-US" sz="1900" dirty="0"/>
              <a:t>	- Minimizes pollution</a:t>
            </a:r>
          </a:p>
          <a:p>
            <a:pPr marL="0" indent="0">
              <a:buNone/>
              <a:defRPr sz="2000"/>
            </a:pPr>
            <a:r>
              <a:rPr lang="en-US" sz="1900" dirty="0"/>
              <a:t>	- Enhances quality of life</a:t>
            </a:r>
          </a:p>
          <a:p>
            <a:pPr marL="0" indent="0">
              <a:buNone/>
              <a:defRPr sz="2000"/>
            </a:pPr>
            <a:endParaRPr lang="en-US" sz="1900" dirty="0"/>
          </a:p>
          <a:p>
            <a:pPr>
              <a:buFont typeface="Wingdings" panose="05000000000000000000" pitchFamily="2" charset="2"/>
              <a:buChar char="q"/>
              <a:defRPr sz="2000"/>
            </a:pPr>
            <a:r>
              <a:rPr lang="en-US" sz="1900" dirty="0"/>
              <a:t> Objective: Implement adaptive traffic light control.</a:t>
            </a:r>
          </a:p>
          <a:p>
            <a:pPr marL="0" indent="0">
              <a:buNone/>
              <a:defRPr sz="2000"/>
            </a:pP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Problem Statement</a:t>
            </a:r>
          </a:p>
        </p:txBody>
      </p:sp>
      <p:sp>
        <p:nvSpPr>
          <p:cNvPr id="3" name="Content Placeholder 2"/>
          <p:cNvSpPr>
            <a:spLocks noGrp="1"/>
          </p:cNvSpPr>
          <p:nvPr>
            <p:ph idx="1"/>
          </p:nvPr>
        </p:nvSpPr>
        <p:spPr>
          <a:xfrm>
            <a:off x="822959" y="1845734"/>
            <a:ext cx="7814855" cy="4023360"/>
          </a:xfrm>
        </p:spPr>
        <p:txBody>
          <a:bodyPr/>
          <a:lstStyle/>
          <a:p>
            <a:pPr marL="0" indent="0">
              <a:buNone/>
              <a:defRPr sz="2000"/>
            </a:pPr>
            <a:endParaRPr lang="en-US" dirty="0"/>
          </a:p>
          <a:p>
            <a:pPr>
              <a:buFont typeface="Wingdings" panose="05000000000000000000" pitchFamily="2" charset="2"/>
              <a:buChar char="q"/>
              <a:defRPr sz="2000"/>
            </a:pPr>
            <a:r>
              <a:rPr lang="en-US" dirty="0"/>
              <a:t> Challenges</a:t>
            </a:r>
            <a:r>
              <a:rPr dirty="0"/>
              <a:t>: </a:t>
            </a:r>
            <a:endParaRPr lang="en-US" dirty="0"/>
          </a:p>
          <a:p>
            <a:pPr marL="0" indent="0">
              <a:buNone/>
              <a:defRPr sz="2000"/>
            </a:pPr>
            <a:r>
              <a:rPr lang="en-US" dirty="0"/>
              <a:t>	-</a:t>
            </a:r>
            <a:r>
              <a:rPr dirty="0"/>
              <a:t>Reduce waiting times</a:t>
            </a:r>
            <a:endParaRPr lang="en-US" dirty="0"/>
          </a:p>
          <a:p>
            <a:pPr marL="0" indent="0">
              <a:buNone/>
              <a:defRPr sz="2000"/>
            </a:pPr>
            <a:r>
              <a:rPr lang="en-US" dirty="0"/>
              <a:t>	-</a:t>
            </a:r>
            <a:r>
              <a:rPr dirty="0"/>
              <a:t>prioritize public transport</a:t>
            </a:r>
            <a:endParaRPr lang="en-US" dirty="0"/>
          </a:p>
          <a:p>
            <a:pPr marL="0" indent="0">
              <a:buNone/>
              <a:defRPr sz="2000"/>
            </a:pPr>
            <a:endParaRPr dirty="0"/>
          </a:p>
          <a:p>
            <a:pPr>
              <a:buFont typeface="Wingdings" panose="05000000000000000000" pitchFamily="2" charset="2"/>
              <a:buChar char="q"/>
              <a:defRPr sz="2000"/>
            </a:pPr>
            <a:r>
              <a:rPr lang="en-US" dirty="0"/>
              <a:t> </a:t>
            </a:r>
            <a:r>
              <a:rPr dirty="0"/>
              <a:t>This requires a dynamic solution that responds to real-time conditions.</a:t>
            </a:r>
            <a:endParaRPr lang="en-US" dirty="0"/>
          </a:p>
          <a:p>
            <a:pPr>
              <a:defRPr sz="2000"/>
            </a:pPr>
            <a:endParaRPr lang="en-US" dirty="0"/>
          </a:p>
          <a:p>
            <a:pPr>
              <a:buFont typeface="Wingdings" panose="05000000000000000000" pitchFamily="2" charset="2"/>
              <a:buChar char="q"/>
              <a:defRPr sz="2000"/>
            </a:pPr>
            <a:r>
              <a:rPr lang="en-US" dirty="0"/>
              <a:t> Use RL and DQN</a:t>
            </a:r>
          </a:p>
          <a:p>
            <a:pPr>
              <a:defRPr sz="2000"/>
            </a:pPr>
            <a:endParaRPr lang="en-US" dirty="0"/>
          </a:p>
          <a:p>
            <a:pPr>
              <a:defRPr sz="2000"/>
            </a:pPr>
            <a:endParaRPr lang="en-US" dirty="0"/>
          </a:p>
          <a:p>
            <a:pPr marL="0" indent="0">
              <a:buNone/>
              <a:defRPr sz="2000"/>
            </a:pP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Explored Solutions</a:t>
            </a:r>
          </a:p>
        </p:txBody>
      </p:sp>
      <p:sp>
        <p:nvSpPr>
          <p:cNvPr id="3" name="Content Placeholder 2"/>
          <p:cNvSpPr>
            <a:spLocks noGrp="1"/>
          </p:cNvSpPr>
          <p:nvPr>
            <p:ph idx="1"/>
          </p:nvPr>
        </p:nvSpPr>
        <p:spPr>
          <a:xfrm>
            <a:off x="822959" y="1984527"/>
            <a:ext cx="7684227" cy="4228494"/>
          </a:xfrm>
        </p:spPr>
        <p:txBody>
          <a:bodyPr>
            <a:normAutofit fontScale="77500" lnSpcReduction="20000"/>
          </a:bodyPr>
          <a:lstStyle/>
          <a:p>
            <a:pPr>
              <a:buFont typeface="Wingdings" panose="05000000000000000000" pitchFamily="2" charset="2"/>
              <a:buChar char="q"/>
              <a:defRPr sz="2000"/>
            </a:pPr>
            <a:r>
              <a:rPr lang="en-US" dirty="0"/>
              <a:t> </a:t>
            </a:r>
            <a:r>
              <a:rPr dirty="0"/>
              <a:t>Compared methods:</a:t>
            </a:r>
          </a:p>
          <a:p>
            <a:pPr marL="0" indent="0">
              <a:buNone/>
              <a:defRPr sz="2000"/>
            </a:pPr>
            <a:r>
              <a:rPr lang="en-US" dirty="0"/>
              <a:t>	</a:t>
            </a:r>
            <a:r>
              <a:rPr dirty="0"/>
              <a:t>- Max Pressure:</a:t>
            </a:r>
            <a:endParaRPr lang="en-US" dirty="0"/>
          </a:p>
          <a:p>
            <a:pPr marL="0" indent="0">
              <a:buNone/>
              <a:defRPr sz="2000"/>
            </a:pPr>
            <a:r>
              <a:rPr lang="en-US" dirty="0"/>
              <a:t>		Dynamic optimization.</a:t>
            </a:r>
          </a:p>
          <a:p>
            <a:pPr marL="0" indent="0">
              <a:buNone/>
              <a:defRPr sz="2000"/>
            </a:pPr>
            <a:r>
              <a:rPr lang="en-US" dirty="0"/>
              <a:t>		Doesn’t consider long-term impact of its decision.</a:t>
            </a:r>
          </a:p>
          <a:p>
            <a:pPr marL="0" indent="0">
              <a:buNone/>
              <a:defRPr sz="2000"/>
            </a:pPr>
            <a:r>
              <a:rPr lang="en-US" dirty="0"/>
              <a:t>	- </a:t>
            </a:r>
            <a:r>
              <a:rPr lang="en-US" sz="1800" dirty="0">
                <a:effectLst/>
                <a:latin typeface="Arial" panose="020B0604020202020204" pitchFamily="34" charset="0"/>
                <a:ea typeface="Calibri" panose="020F0502020204030204" pitchFamily="34" charset="0"/>
              </a:rPr>
              <a:t>Actor-Critic Algorithms</a:t>
            </a:r>
            <a:r>
              <a:rPr lang="en-US" dirty="0"/>
              <a:t>:</a:t>
            </a:r>
          </a:p>
          <a:p>
            <a:pPr marL="0" indent="0">
              <a:buNone/>
              <a:defRPr sz="2000"/>
            </a:pPr>
            <a:r>
              <a:rPr lang="en-US" dirty="0"/>
              <a:t>		</a:t>
            </a:r>
            <a:r>
              <a:rPr dirty="0"/>
              <a:t>High computation requirement</a:t>
            </a:r>
            <a:r>
              <a:rPr lang="en-US" dirty="0"/>
              <a:t>.</a:t>
            </a:r>
          </a:p>
          <a:p>
            <a:pPr marL="0" indent="0">
              <a:buNone/>
              <a:defRPr sz="2000"/>
            </a:pPr>
            <a:r>
              <a:rPr lang="en-US" dirty="0"/>
              <a:t>		Training Requires direct environment interaction.</a:t>
            </a:r>
            <a:endParaRPr dirty="0"/>
          </a:p>
          <a:p>
            <a:pPr>
              <a:defRPr sz="2000"/>
            </a:pPr>
            <a:endParaRPr dirty="0"/>
          </a:p>
          <a:p>
            <a:pPr>
              <a:buFont typeface="Wingdings" panose="05000000000000000000" pitchFamily="2" charset="2"/>
              <a:buChar char="q"/>
              <a:defRPr sz="2000"/>
            </a:pPr>
            <a:r>
              <a:rPr lang="en-US" dirty="0"/>
              <a:t> </a:t>
            </a:r>
            <a:r>
              <a:rPr dirty="0"/>
              <a:t>Chosen: DQN</a:t>
            </a:r>
            <a:r>
              <a:rPr lang="en-US" dirty="0"/>
              <a:t>.</a:t>
            </a:r>
          </a:p>
          <a:p>
            <a:pPr marL="0" indent="0">
              <a:buNone/>
              <a:defRPr sz="2000"/>
            </a:pPr>
            <a:r>
              <a:rPr lang="en-US" dirty="0"/>
              <a:t>	- Adapts to complex, changing environments.</a:t>
            </a:r>
          </a:p>
          <a:p>
            <a:pPr marL="0" indent="0">
              <a:buNone/>
              <a:defRPr sz="2000"/>
            </a:pPr>
            <a:r>
              <a:rPr lang="en-US" dirty="0"/>
              <a:t>	- Handles large state spaces.</a:t>
            </a:r>
          </a:p>
          <a:p>
            <a:pPr marL="0" indent="0">
              <a:buNone/>
              <a:defRPr sz="2000"/>
            </a:pPr>
            <a:r>
              <a:rPr lang="en-US" dirty="0"/>
              <a:t>	- ability to learning from past data without interaction with environment.</a:t>
            </a:r>
          </a:p>
          <a:p>
            <a:pPr marL="0" indent="0">
              <a:buNone/>
              <a:defRPr sz="2000"/>
            </a:pPr>
            <a:endParaRPr 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Why </a:t>
            </a:r>
            <a:r>
              <a:rPr lang="en-US" dirty="0"/>
              <a:t>RL </a:t>
            </a:r>
            <a:r>
              <a:rPr dirty="0"/>
              <a:t>?</a:t>
            </a:r>
          </a:p>
        </p:txBody>
      </p:sp>
      <p:sp>
        <p:nvSpPr>
          <p:cNvPr id="3" name="Content Placeholder 2"/>
          <p:cNvSpPr>
            <a:spLocks noGrp="1"/>
          </p:cNvSpPr>
          <p:nvPr>
            <p:ph idx="1"/>
          </p:nvPr>
        </p:nvSpPr>
        <p:spPr>
          <a:xfrm>
            <a:off x="822959" y="2009020"/>
            <a:ext cx="8067948" cy="4023360"/>
          </a:xfrm>
        </p:spPr>
        <p:txBody>
          <a:bodyPr/>
          <a:lstStyle/>
          <a:p>
            <a:pPr>
              <a:buFont typeface="Wingdings" panose="05000000000000000000" pitchFamily="2" charset="2"/>
              <a:buChar char="q"/>
              <a:defRPr sz="2000"/>
            </a:pPr>
            <a:r>
              <a:rPr lang="en-US" dirty="0"/>
              <a:t> RL provides adaptive, responsive control suitable for real-time scenarios.</a:t>
            </a:r>
          </a:p>
          <a:p>
            <a:pPr>
              <a:defRPr sz="2000"/>
            </a:pPr>
            <a:endParaRPr lang="en-US" dirty="0"/>
          </a:p>
          <a:p>
            <a:pPr>
              <a:buFont typeface="Wingdings" panose="05000000000000000000" pitchFamily="2" charset="2"/>
              <a:buChar char="q"/>
              <a:defRPr sz="2000"/>
            </a:pPr>
            <a:r>
              <a:rPr lang="en-US" dirty="0"/>
              <a:t> </a:t>
            </a:r>
            <a:r>
              <a:rPr dirty="0"/>
              <a:t>Why RL for traffic management?</a:t>
            </a:r>
          </a:p>
          <a:p>
            <a:pPr marL="0" indent="0">
              <a:buNone/>
              <a:defRPr sz="2000"/>
            </a:pPr>
            <a:r>
              <a:rPr lang="en-US" dirty="0"/>
              <a:t>	</a:t>
            </a:r>
            <a:r>
              <a:rPr dirty="0"/>
              <a:t>- Handles dynamic traffic conditions</a:t>
            </a:r>
          </a:p>
          <a:p>
            <a:pPr marL="0" indent="0">
              <a:buNone/>
              <a:defRPr sz="2000"/>
            </a:pPr>
            <a:r>
              <a:rPr lang="en-US" dirty="0"/>
              <a:t>	</a:t>
            </a:r>
            <a:r>
              <a:rPr dirty="0"/>
              <a:t>- Learns optimal control strategies over time</a:t>
            </a:r>
            <a:endParaRPr lang="en-US" dirty="0"/>
          </a:p>
          <a:p>
            <a:pPr marL="0" indent="0">
              <a:buNone/>
              <a:defRPr sz="2000"/>
            </a:pPr>
            <a:r>
              <a:rPr lang="en-US" dirty="0"/>
              <a:t>	- Can handle high pressure </a:t>
            </a:r>
          </a:p>
          <a:p>
            <a:pPr marL="0" indent="0">
              <a:buNone/>
              <a:defRPr sz="2000"/>
            </a:pPr>
            <a:r>
              <a:rPr lang="en-US" dirty="0"/>
              <a:t>	- Can prioritize public transport efficiently</a:t>
            </a:r>
          </a:p>
          <a:p>
            <a:pPr marL="0" indent="0">
              <a:buNone/>
              <a:defRPr sz="2000"/>
            </a:pP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5607" y="462416"/>
            <a:ext cx="8229600" cy="1143000"/>
          </a:xfrm>
        </p:spPr>
        <p:txBody>
          <a:bodyPr/>
          <a:lstStyle/>
          <a:p>
            <a:r>
              <a:rPr lang="en-US" dirty="0"/>
              <a:t>MDP definition</a:t>
            </a:r>
            <a:endParaRPr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302078" y="1989137"/>
                <a:ext cx="4433207" cy="4060599"/>
              </a:xfrm>
            </p:spPr>
            <p:txBody>
              <a:bodyPr>
                <a:normAutofit fontScale="92500" lnSpcReduction="20000"/>
              </a:bodyPr>
              <a:lstStyle/>
              <a:p>
                <a:pPr>
                  <a:buFont typeface="Wingdings" panose="05000000000000000000" pitchFamily="2" charset="2"/>
                  <a:buChar char="q"/>
                  <a:defRPr sz="2000"/>
                </a:pPr>
                <a:r>
                  <a:rPr lang="en-US" dirty="0"/>
                  <a:t> State: </a:t>
                </a:r>
              </a:p>
              <a:p>
                <a:pPr marL="0" indent="0">
                  <a:buNone/>
                  <a:defRPr sz="2000"/>
                </a:pPr>
                <a:r>
                  <a:rPr lang="en-US" dirty="0"/>
                  <a:t>	- Current phase one-hot encoding</a:t>
                </a:r>
              </a:p>
              <a:p>
                <a:pPr marL="0" indent="0">
                  <a:buNone/>
                  <a:defRPr sz="2000"/>
                </a:pPr>
                <a:r>
                  <a:rPr lang="en-US" dirty="0"/>
                  <a:t>	- Time in current phase</a:t>
                </a:r>
              </a:p>
              <a:p>
                <a:pPr marL="0" indent="0">
                  <a:buNone/>
                  <a:defRPr sz="2000"/>
                </a:pPr>
                <a:r>
                  <a:rPr lang="en-US" dirty="0"/>
                  <a:t>	- number of cars on each lane</a:t>
                </a:r>
              </a:p>
              <a:p>
                <a:pPr marL="0" indent="0">
                  <a:buNone/>
                  <a:defRPr sz="2000"/>
                </a:pPr>
                <a:r>
                  <a:rPr lang="en-US" dirty="0"/>
                  <a:t>	- number of buses on each lane</a:t>
                </a:r>
                <a:br>
                  <a:rPr lang="en-US" dirty="0"/>
                </a:br>
                <a:endParaRPr lang="en-US" dirty="0"/>
              </a:p>
              <a:p>
                <a:pPr>
                  <a:buFont typeface="Wingdings" panose="05000000000000000000" pitchFamily="2" charset="2"/>
                  <a:buChar char="q"/>
                  <a:defRPr sz="2000"/>
                </a:pPr>
                <a:r>
                  <a:rPr lang="en-US" dirty="0"/>
                  <a:t> Action:</a:t>
                </a:r>
              </a:p>
              <a:p>
                <a:pPr marL="0" indent="0">
                  <a:buNone/>
                  <a:defRPr sz="2000"/>
                </a:pPr>
                <a:r>
                  <a:rPr lang="en-US" dirty="0"/>
                  <a:t>	- 0: Stay in current phase</a:t>
                </a:r>
              </a:p>
              <a:p>
                <a:pPr marL="0" indent="0">
                  <a:buNone/>
                  <a:defRPr sz="2000"/>
                </a:pPr>
                <a:r>
                  <a:rPr lang="en-US" dirty="0"/>
                  <a:t>	- 1: Move to next state</a:t>
                </a:r>
                <a:br>
                  <a:rPr lang="en-US" dirty="0"/>
                </a:br>
                <a:endParaRPr lang="en-US" dirty="0"/>
              </a:p>
              <a:p>
                <a:pPr>
                  <a:buFont typeface="Wingdings" panose="05000000000000000000" pitchFamily="2" charset="2"/>
                  <a:buChar char="q"/>
                  <a:defRPr sz="2000"/>
                </a:pPr>
                <a:r>
                  <a:rPr lang="en-US" dirty="0"/>
                  <a:t> GAMMA: </a:t>
                </a:r>
                <a14:m>
                  <m:oMath xmlns:m="http://schemas.openxmlformats.org/officeDocument/2006/math">
                    <m:r>
                      <a:rPr lang="en-US" b="0" i="1" smtClean="0">
                        <a:latin typeface="Cambria Math" panose="02040503050406030204" pitchFamily="18" charset="0"/>
                      </a:rPr>
                      <m:t>𝛾</m:t>
                    </m:r>
                    <m:r>
                      <a:rPr lang="en-US" b="0" i="1" smtClean="0">
                        <a:latin typeface="Cambria Math" panose="02040503050406030204" pitchFamily="18" charset="0"/>
                      </a:rPr>
                      <m:t>=</m:t>
                    </m:r>
                    <m:r>
                      <a:rPr lang="en-US" b="0" i="1" smtClean="0">
                        <a:latin typeface="Cambria Math" panose="02040503050406030204" pitchFamily="18" charset="0"/>
                      </a:rPr>
                      <m:t>0</m:t>
                    </m:r>
                    <m:r>
                      <a:rPr lang="en-US" b="0" i="1" smtClean="0">
                        <a:latin typeface="Cambria Math" panose="02040503050406030204" pitchFamily="18" charset="0"/>
                      </a:rPr>
                      <m:t>.</m:t>
                    </m:r>
                    <m:r>
                      <a:rPr lang="en-US" b="0" i="1" smtClean="0">
                        <a:latin typeface="Cambria Math" panose="02040503050406030204" pitchFamily="18" charset="0"/>
                      </a:rPr>
                      <m:t>99</m:t>
                    </m:r>
                  </m:oMath>
                </a14:m>
                <a:endParaRPr lang="en-US" b="0" dirty="0"/>
              </a:p>
              <a:p>
                <a:pPr marL="0" indent="0">
                  <a:buNone/>
                  <a:defRPr sz="2000"/>
                </a:pPr>
                <a:endParaRPr lang="en-US" dirty="0"/>
              </a:p>
              <a:p>
                <a:pPr marL="0" indent="0">
                  <a:buNone/>
                  <a:defRPr sz="2000"/>
                </a:pPr>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302078" y="1989137"/>
                <a:ext cx="4433207" cy="4060599"/>
              </a:xfrm>
              <a:blipFill>
                <a:blip r:embed="rId3"/>
                <a:stretch>
                  <a:fillRect l="-3164" t="-2553"/>
                </a:stretch>
              </a:blipFill>
            </p:spPr>
            <p:txBody>
              <a:bodyPr/>
              <a:lstStyle/>
              <a:p>
                <a:r>
                  <a:rPr lang="en-IL">
                    <a:noFill/>
                  </a:rPr>
                  <a:t> </a:t>
                </a:r>
              </a:p>
            </p:txBody>
          </p:sp>
        </mc:Fallback>
      </mc:AlternateContent>
      <p:sp>
        <p:nvSpPr>
          <p:cNvPr id="7" name="Content Placeholder 2">
            <a:extLst>
              <a:ext uri="{FF2B5EF4-FFF2-40B4-BE49-F238E27FC236}">
                <a16:creationId xmlns:a16="http://schemas.microsoft.com/office/drawing/2014/main" id="{EF66B716-4063-C02E-F9A4-1945C2CD70C7}"/>
              </a:ext>
            </a:extLst>
          </p:cNvPr>
          <p:cNvSpPr txBox="1">
            <a:spLocks/>
          </p:cNvSpPr>
          <p:nvPr/>
        </p:nvSpPr>
        <p:spPr>
          <a:xfrm>
            <a:off x="4808765" y="1989137"/>
            <a:ext cx="4433207" cy="4060599"/>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buFont typeface="Wingdings" panose="05000000000000000000" pitchFamily="2" charset="2"/>
              <a:buChar char="q"/>
              <a:defRPr sz="2000"/>
            </a:pPr>
            <a:r>
              <a:rPr lang="en-US" dirty="0"/>
              <a:t>Reward: we examine 2 rewards functions:</a:t>
            </a:r>
          </a:p>
          <a:p>
            <a:pPr marL="0" indent="0">
              <a:buNone/>
              <a:defRPr sz="2000"/>
            </a:pPr>
            <a:r>
              <a:rPr lang="en-US" dirty="0"/>
              <a:t>	- Minus TTT (Total Travel Time)</a:t>
            </a:r>
          </a:p>
          <a:p>
            <a:pPr marL="0" indent="0">
              <a:buNone/>
              <a:defRPr sz="2000"/>
            </a:pPr>
            <a:r>
              <a:rPr lang="en-US" dirty="0"/>
              <a:t>	- Minus Weighted TTT:</a:t>
            </a:r>
          </a:p>
          <a:p>
            <a:pPr marL="0" indent="0">
              <a:buNone/>
              <a:defRPr sz="2000"/>
            </a:pPr>
            <a:r>
              <a:rPr lang="en-US" dirty="0"/>
              <a:t>		Car weight = x1</a:t>
            </a:r>
            <a:br>
              <a:rPr lang="en-US" dirty="0"/>
            </a:br>
            <a:r>
              <a:rPr lang="en-US" dirty="0"/>
              <a:t>		Bus weight = x15 </a:t>
            </a:r>
          </a:p>
          <a:p>
            <a:pPr marL="0" indent="0">
              <a:buFont typeface="Calibri" panose="020F0502020204030204" pitchFamily="34" charset="0"/>
              <a:buNone/>
              <a:defRPr sz="2000"/>
            </a:pP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Overview of DQN Algorithm</a:t>
            </a:r>
          </a:p>
        </p:txBody>
      </p:sp>
      <p:sp>
        <p:nvSpPr>
          <p:cNvPr id="3" name="Content Placeholder 2"/>
          <p:cNvSpPr>
            <a:spLocks noGrp="1"/>
          </p:cNvSpPr>
          <p:nvPr>
            <p:ph idx="1"/>
          </p:nvPr>
        </p:nvSpPr>
        <p:spPr>
          <a:xfrm>
            <a:off x="822960" y="1853298"/>
            <a:ext cx="8229600" cy="1608364"/>
          </a:xfrm>
        </p:spPr>
        <p:txBody>
          <a:bodyPr>
            <a:normAutofit/>
          </a:bodyPr>
          <a:lstStyle/>
          <a:p>
            <a:pPr>
              <a:buFont typeface="Wingdings" panose="05000000000000000000" pitchFamily="2" charset="2"/>
              <a:buChar char="q"/>
              <a:defRPr sz="2000"/>
            </a:pPr>
            <a:r>
              <a:rPr lang="en-US" dirty="0"/>
              <a:t> </a:t>
            </a:r>
            <a:r>
              <a:rPr dirty="0"/>
              <a:t>DQN leverages deep neural networks to </a:t>
            </a:r>
            <a:r>
              <a:rPr lang="en-US" dirty="0"/>
              <a:t>estimate the Q function</a:t>
            </a:r>
          </a:p>
          <a:p>
            <a:pPr>
              <a:buFont typeface="Wingdings" panose="05000000000000000000" pitchFamily="2" charset="2"/>
              <a:buChar char="q"/>
              <a:defRPr sz="2000"/>
            </a:pPr>
            <a:r>
              <a:rPr lang="en-US" dirty="0"/>
              <a:t> Network Input: State Vector</a:t>
            </a:r>
          </a:p>
          <a:p>
            <a:pPr>
              <a:buFont typeface="Wingdings" panose="05000000000000000000" pitchFamily="2" charset="2"/>
              <a:buChar char="q"/>
              <a:defRPr sz="2000"/>
            </a:pPr>
            <a:r>
              <a:rPr lang="en-US" dirty="0"/>
              <a:t> Network Output: Q values of each action</a:t>
            </a:r>
            <a:endParaRPr dirty="0"/>
          </a:p>
          <a:p>
            <a:pPr marL="0" indent="0">
              <a:buNone/>
              <a:defRPr sz="2000"/>
            </a:pPr>
            <a:endParaRPr lang="en-US" dirty="0"/>
          </a:p>
          <a:p>
            <a:pPr marL="0" indent="0">
              <a:buNone/>
              <a:defRPr sz="2000"/>
            </a:pPr>
            <a:endParaRPr dirty="0"/>
          </a:p>
        </p:txBody>
      </p:sp>
      <p:pic>
        <p:nvPicPr>
          <p:cNvPr id="6" name="Picture 5">
            <a:extLst>
              <a:ext uri="{FF2B5EF4-FFF2-40B4-BE49-F238E27FC236}">
                <a16:creationId xmlns:a16="http://schemas.microsoft.com/office/drawing/2014/main" id="{4D63A2EB-A1F4-13F9-235B-E052C90CB68B}"/>
              </a:ext>
            </a:extLst>
          </p:cNvPr>
          <p:cNvPicPr>
            <a:picLocks noChangeAspect="1"/>
          </p:cNvPicPr>
          <p:nvPr/>
        </p:nvPicPr>
        <p:blipFill>
          <a:blip r:embed="rId3"/>
          <a:stretch>
            <a:fillRect/>
          </a:stretch>
        </p:blipFill>
        <p:spPr>
          <a:xfrm>
            <a:off x="1363435" y="3281454"/>
            <a:ext cx="6547758" cy="299124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Training Process</a:t>
            </a:r>
          </a:p>
        </p:txBody>
      </p:sp>
      <p:pic>
        <p:nvPicPr>
          <p:cNvPr id="4" name="Picture 3">
            <a:extLst>
              <a:ext uri="{FF2B5EF4-FFF2-40B4-BE49-F238E27FC236}">
                <a16:creationId xmlns:a16="http://schemas.microsoft.com/office/drawing/2014/main" id="{852158DE-CEB0-15A3-E405-4C8333C238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7513" y="2102615"/>
            <a:ext cx="7289247" cy="3555235"/>
          </a:xfrm>
          <a:prstGeom prst="rect">
            <a:avLst/>
          </a:prstGeom>
        </p:spPr>
      </p:pic>
    </p:spTree>
    <p:extLst>
      <p:ext uri="{BB962C8B-B14F-4D97-AF65-F5344CB8AC3E}">
        <p14:creationId xmlns:p14="http://schemas.microsoft.com/office/powerpoint/2010/main" val="1287268011"/>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1805</TotalTime>
  <Words>1501</Words>
  <Application>Microsoft Office PowerPoint</Application>
  <PresentationFormat>On-screen Show (4:3)</PresentationFormat>
  <Paragraphs>180</Paragraphs>
  <Slides>23</Slides>
  <Notes>10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Calibri Light</vt:lpstr>
      <vt:lpstr>Cambria Math</vt:lpstr>
      <vt:lpstr>Wingdings</vt:lpstr>
      <vt:lpstr>Retrospect</vt:lpstr>
      <vt:lpstr>Deep Q-Network (DQN) for Traffic Light Control</vt:lpstr>
      <vt:lpstr>Outline</vt:lpstr>
      <vt:lpstr>Introduction</vt:lpstr>
      <vt:lpstr>Problem Statement</vt:lpstr>
      <vt:lpstr>Explored Solutions</vt:lpstr>
      <vt:lpstr>Why RL ?</vt:lpstr>
      <vt:lpstr>MDP definition</vt:lpstr>
      <vt:lpstr>Overview of DQN Algorithm</vt:lpstr>
      <vt:lpstr>Training Process</vt:lpstr>
      <vt:lpstr>Training Process</vt:lpstr>
      <vt:lpstr>Simulation Environment</vt:lpstr>
      <vt:lpstr>Simulation Setup</vt:lpstr>
      <vt:lpstr>Simulation Setup</vt:lpstr>
      <vt:lpstr>Simulation Setup</vt:lpstr>
      <vt:lpstr>Simulation 1</vt:lpstr>
      <vt:lpstr>Simulation 2 + 3</vt:lpstr>
      <vt:lpstr>Results - Low Pressure</vt:lpstr>
      <vt:lpstr>Results - High Pressure</vt:lpstr>
      <vt:lpstr>Results - High Pressure</vt:lpstr>
      <vt:lpstr>Results - High Pressure</vt:lpstr>
      <vt:lpstr>Results - High Pressure</vt:lpstr>
      <vt:lpstr>Conclusion</vt:lpstr>
      <vt:lpstr>Future Work</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Salman, Nawaf</dc:creator>
  <cp:keywords/>
  <dc:description>generated using python-pptx</dc:description>
  <cp:lastModifiedBy>Nahel Awidat</cp:lastModifiedBy>
  <cp:revision>131</cp:revision>
  <dcterms:created xsi:type="dcterms:W3CDTF">2013-01-27T09:14:16Z</dcterms:created>
  <dcterms:modified xsi:type="dcterms:W3CDTF">2024-11-06T14:39:57Z</dcterms:modified>
  <cp:category/>
</cp:coreProperties>
</file>

<file path=docProps/thumbnail.jpeg>
</file>